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8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0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08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11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17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19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7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5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1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8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3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98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95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8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5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20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B37D-2C78-4120-A551-F88C524E523E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A4666C-BD0B-4B79-B495-03A0AD2AE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Novos modelos de financiamento do TPU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Carlos Henrique R. Carvalho</a:t>
            </a:r>
            <a:br>
              <a:rPr lang="pt-BR" dirty="0" smtClean="0"/>
            </a:br>
            <a:r>
              <a:rPr lang="pt-BR" dirty="0" smtClean="0"/>
              <a:t>Pesquisador IPEA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0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1777" y="1976571"/>
            <a:ext cx="6315577" cy="3826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Fontes </a:t>
            </a:r>
            <a:r>
              <a:rPr lang="pt-BR" dirty="0"/>
              <a:t>de competência da União</a:t>
            </a:r>
          </a:p>
          <a:p>
            <a:r>
              <a:rPr lang="pt-BR" dirty="0"/>
              <a:t>- Taxação da </a:t>
            </a:r>
            <a:r>
              <a:rPr lang="pt-BR" dirty="0" smtClean="0"/>
              <a:t>gasolina   </a:t>
            </a:r>
            <a:r>
              <a:rPr lang="pt-BR" b="1" dirty="0" smtClean="0">
                <a:solidFill>
                  <a:srgbClr val="FF0000"/>
                </a:solidFill>
              </a:rPr>
              <a:t>+R$ 0,17/l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Vale-transporte e taxação da folha de </a:t>
            </a:r>
            <a:r>
              <a:rPr lang="pt-BR" dirty="0" smtClean="0"/>
              <a:t>pagamentos 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Redução R$ 6 bi VT e aumento R$ 6bi em folha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Estados</a:t>
            </a:r>
          </a:p>
          <a:p>
            <a:r>
              <a:rPr lang="pt-BR" dirty="0"/>
              <a:t>- Alíquotas adicionais do Imposto sobre Propriedade de Veículos Automotores (IPVA)	</a:t>
            </a:r>
            <a:r>
              <a:rPr lang="pt-BR" b="1" dirty="0" smtClean="0">
                <a:solidFill>
                  <a:srgbClr val="FF0000"/>
                </a:solidFill>
              </a:rPr>
              <a:t>+12%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Municípios</a:t>
            </a:r>
          </a:p>
          <a:p>
            <a:r>
              <a:rPr lang="pt-BR" dirty="0"/>
              <a:t>- </a:t>
            </a:r>
            <a:r>
              <a:rPr lang="pt-BR" dirty="0" smtClean="0"/>
              <a:t>IPTU </a:t>
            </a:r>
            <a:r>
              <a:rPr lang="pt-BR" b="1" dirty="0" smtClean="0">
                <a:solidFill>
                  <a:srgbClr val="FF0000"/>
                </a:solidFill>
              </a:rPr>
              <a:t>+ 10%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Cobrança pelo uso do espaço </a:t>
            </a:r>
            <a:r>
              <a:rPr lang="pt-BR" dirty="0" smtClean="0"/>
              <a:t>público (estacionamento e pedágio) </a:t>
            </a:r>
            <a:r>
              <a:rPr lang="pt-BR" b="1" dirty="0" smtClean="0">
                <a:solidFill>
                  <a:srgbClr val="FF0000"/>
                </a:solidFill>
              </a:rPr>
              <a:t>insignificante== hoje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1777" y="710882"/>
            <a:ext cx="9651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Proposição de novas fontes na formação de pacto federativo pela redução das tarifas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913078" y="2895601"/>
            <a:ext cx="410307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2:</a:t>
            </a:r>
            <a:br>
              <a:rPr lang="pt-BR" sz="2400" dirty="0" smtClean="0"/>
            </a:br>
            <a:r>
              <a:rPr lang="pt-BR" sz="2400" dirty="0" smtClean="0"/>
              <a:t>Redução 60% da tarifa</a:t>
            </a:r>
          </a:p>
          <a:p>
            <a:r>
              <a:rPr lang="pt-BR" sz="2400" dirty="0" smtClean="0"/>
              <a:t>Valor a compensar: R$ 24 bi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0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1777" y="1976571"/>
            <a:ext cx="6683219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Fontes </a:t>
            </a:r>
            <a:r>
              <a:rPr lang="pt-BR" dirty="0"/>
              <a:t>de competência da União</a:t>
            </a:r>
          </a:p>
          <a:p>
            <a:r>
              <a:rPr lang="pt-BR" dirty="0"/>
              <a:t>- Taxação da </a:t>
            </a:r>
            <a:r>
              <a:rPr lang="pt-BR" dirty="0" smtClean="0"/>
              <a:t>gasolina   </a:t>
            </a:r>
            <a:r>
              <a:rPr lang="pt-BR" b="1" dirty="0" smtClean="0">
                <a:solidFill>
                  <a:srgbClr val="FF0000"/>
                </a:solidFill>
              </a:rPr>
              <a:t>+R$ 0,63/l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Vale-transporte e taxação da folha de </a:t>
            </a:r>
            <a:r>
              <a:rPr lang="pt-BR" dirty="0" smtClean="0"/>
              <a:t>pagamentos 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Redução R$ 8 bi VT e aumento R$ 2 bi em folha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Estados</a:t>
            </a:r>
          </a:p>
          <a:p>
            <a:r>
              <a:rPr lang="pt-BR" dirty="0"/>
              <a:t>- Alíquotas adicionais do Imposto sobre Propriedade de Veículos Automotores (IPVA)	</a:t>
            </a:r>
            <a:r>
              <a:rPr lang="pt-BR" b="1" dirty="0" smtClean="0">
                <a:solidFill>
                  <a:srgbClr val="FF0000"/>
                </a:solidFill>
              </a:rPr>
              <a:t>+35%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Municípios</a:t>
            </a:r>
          </a:p>
          <a:p>
            <a:r>
              <a:rPr lang="pt-BR" dirty="0"/>
              <a:t>- </a:t>
            </a:r>
            <a:r>
              <a:rPr lang="pt-BR" dirty="0" smtClean="0"/>
              <a:t>IPTU </a:t>
            </a:r>
            <a:r>
              <a:rPr lang="pt-BR" b="1" dirty="0" smtClean="0">
                <a:solidFill>
                  <a:srgbClr val="FF0000"/>
                </a:solidFill>
              </a:rPr>
              <a:t>+ 27%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Cobrança pelo uso do espaço </a:t>
            </a:r>
            <a:r>
              <a:rPr lang="pt-BR" dirty="0" smtClean="0"/>
              <a:t>público (estacionamento e pedágio) </a:t>
            </a:r>
            <a:r>
              <a:rPr lang="pt-BR" b="1" dirty="0" smtClean="0">
                <a:solidFill>
                  <a:srgbClr val="FF0000"/>
                </a:solidFill>
              </a:rPr>
              <a:t>insignificante== hoje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1777" y="710882"/>
            <a:ext cx="9487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Proposição de novas fontes na formação de pacto federativo pela redução das tarifas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936523" y="2883878"/>
            <a:ext cx="404446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3:</a:t>
            </a:r>
            <a:br>
              <a:rPr lang="pt-BR" sz="2400" dirty="0" smtClean="0"/>
            </a:br>
            <a:r>
              <a:rPr lang="pt-BR" sz="2400" dirty="0" smtClean="0"/>
              <a:t>Tarifa zero</a:t>
            </a:r>
          </a:p>
          <a:p>
            <a:r>
              <a:rPr lang="pt-BR" sz="2400" dirty="0" smtClean="0"/>
              <a:t>Valor a compensar: R$ 63 bi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704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4294" y="1076672"/>
            <a:ext cx="93636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Conclusões:</a:t>
            </a:r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Transporte público tem que ser barato (de graça???) e universal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Uso do transporte individual tem que pagar pelas suas externalidades negativas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Necessário aumentar a base de utilização e pagamento do TPU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Os mais ricos também têm que contribuir com o financiamento do TPU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Necessário formatar pacto federativo pela redução do preço do TPU – foco no transporte individual principalmente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smtClean="0"/>
              <a:t>OBRIGADO</a:t>
            </a:r>
          </a:p>
          <a:p>
            <a:endParaRPr lang="pt-BR" dirty="0"/>
          </a:p>
          <a:p>
            <a:r>
              <a:rPr lang="pt-BR" dirty="0" smtClean="0"/>
              <a:t>Carlos Henrique R. Carvalho – Pesquisador do Ipea</a:t>
            </a:r>
          </a:p>
          <a:p>
            <a:endParaRPr lang="pt-BR" dirty="0"/>
          </a:p>
          <a:p>
            <a:r>
              <a:rPr lang="pt-BR" dirty="0" smtClean="0"/>
              <a:t>Carlos.carvalho@ipea.gov.br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85446" y="571473"/>
            <a:ext cx="5332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Novos modelos de financiamento do TPU</a:t>
            </a:r>
          </a:p>
        </p:txBody>
      </p:sp>
    </p:spTree>
    <p:extLst>
      <p:ext uri="{BB962C8B-B14F-4D97-AF65-F5344CB8AC3E}">
        <p14:creationId xmlns:p14="http://schemas.microsoft.com/office/powerpoint/2010/main" val="15452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9824"/>
            <a:ext cx="4314092" cy="28605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630" y="1067470"/>
            <a:ext cx="4009293" cy="26728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92" y="3854695"/>
            <a:ext cx="3003305" cy="30033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846" y="3936788"/>
            <a:ext cx="4377838" cy="29212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66800" y="271530"/>
            <a:ext cx="464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Qual a cidade que queremos viver?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57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3" y="887318"/>
            <a:ext cx="3640876" cy="244860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8" y="3551823"/>
            <a:ext cx="2143125" cy="3219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31" y="3551823"/>
            <a:ext cx="2411010" cy="32194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075" y="3568296"/>
            <a:ext cx="2530083" cy="320297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0538" y="302090"/>
            <a:ext cx="307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Política estacionamento Miami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4797" y="254038"/>
            <a:ext cx="31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Política pedágio urbano - Miami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609" y="887318"/>
            <a:ext cx="3330673" cy="24980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261" y="139641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28" y="3923706"/>
            <a:ext cx="1628533" cy="29313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76" y="4850322"/>
            <a:ext cx="3551770" cy="17425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1" y="958515"/>
            <a:ext cx="5652360" cy="33410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6552" y="545684"/>
            <a:ext cx="206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Metromover</a:t>
            </a:r>
            <a:r>
              <a:rPr lang="pt-BR" dirty="0" smtClean="0"/>
              <a:t>, Miami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918" y="407784"/>
            <a:ext cx="1450329" cy="3336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0053" y="4480990"/>
            <a:ext cx="1496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Trolley</a:t>
            </a:r>
            <a:r>
              <a:rPr lang="pt-BR" dirty="0" smtClean="0"/>
              <a:t>, Miami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6552" y="368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Transporte </a:t>
            </a:r>
            <a:r>
              <a:rPr lang="pt-BR" sz="2400" dirty="0" smtClean="0"/>
              <a:t>público gratuito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9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9243"/>
            <a:ext cx="7162800" cy="43053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99292" y="8359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Gráfico: </a:t>
            </a:r>
            <a:r>
              <a:rPr lang="pt-BR" dirty="0"/>
              <a:t>variação do IPCA, tarifas de ônibus e insumos do transporte privado motorizado. Brasil. 2002 a 2018.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062" y="6341543"/>
            <a:ext cx="347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elaboração própria com dados do IBGE/SIDRA</a:t>
            </a:r>
          </a:p>
        </p:txBody>
      </p:sp>
    </p:spTree>
    <p:extLst>
      <p:ext uri="{BB962C8B-B14F-4D97-AF65-F5344CB8AC3E}">
        <p14:creationId xmlns:p14="http://schemas.microsoft.com/office/powerpoint/2010/main" val="10707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198" y="1071138"/>
            <a:ext cx="4252391" cy="255595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31966" y="4865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/>
              <a:t>Percentual </a:t>
            </a:r>
            <a:r>
              <a:rPr lang="pt-BR" sz="1400" dirty="0"/>
              <a:t>de famílias que gastam com TPU e impacto sobre a renda dos gastos com TPU. </a:t>
            </a:r>
            <a:r>
              <a:rPr lang="pt-BR" sz="1400" dirty="0" err="1"/>
              <a:t>RM´s</a:t>
            </a:r>
            <a:r>
              <a:rPr lang="pt-BR" sz="1400" dirty="0"/>
              <a:t> brasileiras. 2009.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5846" y="6550223"/>
            <a:ext cx="5014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Elaboração própria com dados da </a:t>
            </a:r>
            <a:r>
              <a:rPr lang="pt-BR" sz="1400" dirty="0" smtClean="0"/>
              <a:t>POF/2009 e TD 2198 Ipea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7125" y="843096"/>
            <a:ext cx="4454769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PROBLEMAS DO MODELO ATUAL DE FINANCIAMENTO DO TPU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 err="1"/>
              <a:t>regressividade</a:t>
            </a:r>
            <a:r>
              <a:rPr lang="pt-BR" dirty="0"/>
              <a:t> no financiamento do </a:t>
            </a:r>
            <a:r>
              <a:rPr lang="pt-BR" dirty="0" smtClean="0"/>
              <a:t>TPU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Subsídio cruzado no financiamento das gratuidades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Envelhecimento </a:t>
            </a:r>
            <a:r>
              <a:rPr lang="pt-BR" dirty="0"/>
              <a:t>da população e impactos sobre as tarifas de </a:t>
            </a:r>
            <a:r>
              <a:rPr lang="pt-BR" dirty="0" smtClean="0"/>
              <a:t>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Expansão </a:t>
            </a:r>
            <a:r>
              <a:rPr lang="pt-BR" dirty="0"/>
              <a:t>e melhoria dos serviços comprometidos no modelo de financiamento via tarifa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98" y="4236259"/>
            <a:ext cx="4252391" cy="255595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31966" y="37130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Evolução do percentual de idosos e impacto sobre a tarifa em função da estrutura etária da população – Brasil 1991 – 2030 (estimativa)</a:t>
            </a:r>
          </a:p>
        </p:txBody>
      </p:sp>
    </p:spTree>
    <p:extLst>
      <p:ext uri="{BB962C8B-B14F-4D97-AF65-F5344CB8AC3E}">
        <p14:creationId xmlns:p14="http://schemas.microsoft.com/office/powerpoint/2010/main" val="21770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446" y="2157046"/>
            <a:ext cx="406790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Princípios norteadores das novas fontes de financiamento TPU propostas: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Relação com a mobilidade urbana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Progressividade na arrecadação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Compensação pelas externalidades geradas e aumento competitividade do TPU frente aos modos individuais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Facilidade arrecadatória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35" y="2157046"/>
            <a:ext cx="4983688" cy="346001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00835" y="15136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Gastos médios das famílias das </a:t>
            </a:r>
            <a:r>
              <a:rPr lang="pt-BR" sz="1400" dirty="0" err="1"/>
              <a:t>RM´s</a:t>
            </a:r>
            <a:r>
              <a:rPr lang="pt-BR" sz="1400" dirty="0"/>
              <a:t> brasileiras com itens de transporte, IPTU e uso do espaço urbano por décimos de renda per capita - 2009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00835" y="57372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TD Ipea 1947, utilizando dados da POF/2009 (Carvalho, 2014)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446" y="571473"/>
            <a:ext cx="5332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Novos modelos de financiamento do TPU</a:t>
            </a:r>
          </a:p>
        </p:txBody>
      </p:sp>
    </p:spTree>
    <p:extLst>
      <p:ext uri="{BB962C8B-B14F-4D97-AF65-F5344CB8AC3E}">
        <p14:creationId xmlns:p14="http://schemas.microsoft.com/office/powerpoint/2010/main" val="21417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1778" y="1976571"/>
            <a:ext cx="609600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pt-BR" dirty="0" smtClean="0"/>
              <a:t>Fontes </a:t>
            </a:r>
            <a:r>
              <a:rPr lang="pt-BR" dirty="0"/>
              <a:t>de competência da União</a:t>
            </a:r>
          </a:p>
          <a:p>
            <a:r>
              <a:rPr lang="pt-BR" dirty="0"/>
              <a:t>- Taxação da gasolina</a:t>
            </a:r>
          </a:p>
          <a:p>
            <a:r>
              <a:rPr lang="pt-BR" dirty="0"/>
              <a:t>- Vale-transporte e taxação da folha de pagamentos</a:t>
            </a: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Estados</a:t>
            </a:r>
          </a:p>
          <a:p>
            <a:r>
              <a:rPr lang="pt-BR" dirty="0"/>
              <a:t>- Alíquotas adicionais do Imposto sobre Propriedade de Veículos Automotores (IPVA)	</a:t>
            </a: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Municípios</a:t>
            </a:r>
          </a:p>
          <a:p>
            <a:r>
              <a:rPr lang="pt-BR" dirty="0"/>
              <a:t>- IPTU</a:t>
            </a:r>
          </a:p>
          <a:p>
            <a:r>
              <a:rPr lang="pt-BR" dirty="0"/>
              <a:t>- Cobrança pelo uso do espaço </a:t>
            </a:r>
            <a:r>
              <a:rPr lang="pt-BR" dirty="0" smtClean="0"/>
              <a:t>público (estacionamento e pedágio)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21777" y="710882"/>
            <a:ext cx="9663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Proposição de novas fontes na formação de pacto federativo pela redução das tarifas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45" y="1976571"/>
            <a:ext cx="2502669" cy="3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1777" y="1976571"/>
            <a:ext cx="6334927" cy="3838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Fontes </a:t>
            </a:r>
            <a:r>
              <a:rPr lang="pt-BR" dirty="0"/>
              <a:t>de competência da União</a:t>
            </a:r>
          </a:p>
          <a:p>
            <a:r>
              <a:rPr lang="pt-BR" dirty="0"/>
              <a:t>- Taxação da </a:t>
            </a:r>
            <a:r>
              <a:rPr lang="pt-BR" dirty="0" smtClean="0"/>
              <a:t>gasolina   </a:t>
            </a:r>
            <a:r>
              <a:rPr lang="pt-BR" b="1" dirty="0" smtClean="0">
                <a:solidFill>
                  <a:srgbClr val="FF0000"/>
                </a:solidFill>
              </a:rPr>
              <a:t>+R$ 0,10/l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Vale-transporte e taxação da folha de </a:t>
            </a:r>
            <a:r>
              <a:rPr lang="pt-BR" dirty="0" smtClean="0"/>
              <a:t>pagamentos 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Redução R$ 4 bi VT e aumento R$ 4bi em folha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Estados</a:t>
            </a:r>
          </a:p>
          <a:p>
            <a:r>
              <a:rPr lang="pt-BR" dirty="0"/>
              <a:t>- Alíquotas adicionais do Imposto sobre Propriedade de Veículos Automotores (IPVA)	</a:t>
            </a:r>
            <a:r>
              <a:rPr lang="pt-BR" b="1" dirty="0" smtClean="0">
                <a:solidFill>
                  <a:srgbClr val="FF0000"/>
                </a:solidFill>
              </a:rPr>
              <a:t>+10%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Fontes </a:t>
            </a:r>
            <a:r>
              <a:rPr lang="pt-BR" dirty="0"/>
              <a:t>de competência dos Municípios</a:t>
            </a:r>
          </a:p>
          <a:p>
            <a:r>
              <a:rPr lang="pt-BR" dirty="0"/>
              <a:t>- </a:t>
            </a:r>
            <a:r>
              <a:rPr lang="pt-BR" dirty="0" smtClean="0"/>
              <a:t>IPTU </a:t>
            </a:r>
            <a:r>
              <a:rPr lang="pt-BR" b="1" dirty="0" smtClean="0">
                <a:solidFill>
                  <a:srgbClr val="FF0000"/>
                </a:solidFill>
              </a:rPr>
              <a:t>+ 9%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- Cobrança pelo uso do espaço </a:t>
            </a:r>
            <a:r>
              <a:rPr lang="pt-BR" dirty="0" smtClean="0"/>
              <a:t>público (estacionamento e pedágio) </a:t>
            </a:r>
            <a:r>
              <a:rPr lang="pt-BR" b="1" dirty="0" smtClean="0">
                <a:solidFill>
                  <a:srgbClr val="FF0000"/>
                </a:solidFill>
              </a:rPr>
              <a:t>insignificante== hoje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1778" y="710882"/>
            <a:ext cx="959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Proposição de novas fontes na formação de pacto federativo pela redução das tarifas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07569" y="2895601"/>
            <a:ext cx="406790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1:</a:t>
            </a:r>
            <a:br>
              <a:rPr lang="pt-BR" sz="2400" dirty="0" smtClean="0"/>
            </a:br>
            <a:r>
              <a:rPr lang="pt-BR" sz="2400" dirty="0" smtClean="0"/>
              <a:t>Redução 30% da tarifa</a:t>
            </a:r>
          </a:p>
          <a:p>
            <a:r>
              <a:rPr lang="pt-BR" sz="2400" dirty="0" smtClean="0"/>
              <a:t>Valor a compensar: R$ 17 bi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13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486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Facetado</vt:lpstr>
      <vt:lpstr>Novos modelos de financiamento do TPU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Catia</dc:creator>
  <cp:lastModifiedBy>Catia</cp:lastModifiedBy>
  <cp:revision>25</cp:revision>
  <dcterms:created xsi:type="dcterms:W3CDTF">2019-09-14T14:48:23Z</dcterms:created>
  <dcterms:modified xsi:type="dcterms:W3CDTF">2019-09-16T10:49:40Z</dcterms:modified>
</cp:coreProperties>
</file>