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9144000" cy="6858000"/>
  <p:embeddedFontLst>
    <p:embeddedFont>
      <p:font typeface="Cabin"/>
      <p:regular r:id="rId19"/>
      <p:bold r:id="rId20"/>
      <p:italic r:id="rId21"/>
      <p:boldItalic r:id="rId22"/>
    </p:embeddedFont>
    <p:embeddedFont>
      <p:font typeface="Arial Narrow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.fntdata"/><Relationship Id="rId22" Type="http://schemas.openxmlformats.org/officeDocument/2006/relationships/font" Target="fonts/Cabin-boldItalic.fntdata"/><Relationship Id="rId21" Type="http://schemas.openxmlformats.org/officeDocument/2006/relationships/font" Target="fonts/Cabin-italic.fntdata"/><Relationship Id="rId24" Type="http://schemas.openxmlformats.org/officeDocument/2006/relationships/font" Target="fonts/ArialNarrow-bold.fntdata"/><Relationship Id="rId23" Type="http://schemas.openxmlformats.org/officeDocument/2006/relationships/font" Target="fonts/ArialNarr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alNarrow-boldItalic.fntdata"/><Relationship Id="rId25" Type="http://schemas.openxmlformats.org/officeDocument/2006/relationships/font" Target="fonts/ArialNarrow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regular.fntdata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33" Type="http://schemas.openxmlformats.org/officeDocument/2006/relationships/font" Target="fonts/OpenSans-italic.fntdata"/><Relationship Id="rId10" Type="http://schemas.openxmlformats.org/officeDocument/2006/relationships/slide" Target="slides/slide5.xml"/><Relationship Id="rId32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Cabin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f17b769a4_0_112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5f17b769a4_0_112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f17b769a4_0_14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5f17b769a4_0_14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65da102f1_0_101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565da102f1_0_101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f17b769a4_0_173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5f17b769a4_0_173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f17b769a4_0_4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5f17b769a4_0_4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a5f199dcade2d93_2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5a5f199dcade2d93_2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a5f199dcade2d93_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5a5f199dcade2d93_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f17b769a4_0_22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5f17b769a4_0_22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a5f199dcade2d93_1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5a5f199dcade2d93_1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f17b769a4_0_280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5f17b769a4_0_280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f17b769a4_0_74:notes"/>
          <p:cNvSpPr txBox="1"/>
          <p:nvPr>
            <p:ph idx="1" type="body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5f17b769a4_0_74:notes"/>
          <p:cNvSpPr/>
          <p:nvPr>
            <p:ph idx="2" type="sldImg"/>
          </p:nvPr>
        </p:nvSpPr>
        <p:spPr>
          <a:xfrm>
            <a:off x="2514600" y="857250"/>
            <a:ext cx="41148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showMasterSp="0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b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609600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11"/>
          <p:cNvSpPr txBox="1"/>
          <p:nvPr>
            <p:ph idx="2" type="body"/>
          </p:nvPr>
        </p:nvSpPr>
        <p:spPr>
          <a:xfrm>
            <a:off x="6197601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1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0" name="Google Shape;70;p11"/>
          <p:cNvSpPr txBox="1"/>
          <p:nvPr>
            <p:ph idx="3" type="body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4" type="body"/>
          </p:nvPr>
        </p:nvSpPr>
        <p:spPr>
          <a:xfrm>
            <a:off x="6230112" y="2212849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>
            <a:off x="7876117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>
            <a:off x="958850" y="273051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12"/>
          <p:cNvSpPr txBox="1"/>
          <p:nvPr>
            <p:ph idx="2" type="body"/>
          </p:nvPr>
        </p:nvSpPr>
        <p:spPr>
          <a:xfrm>
            <a:off x="7876117" y="2438401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6" name="Google Shape;76;p12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/>
          <p:nvPr>
            <p:ph idx="2" type="pic"/>
          </p:nvPr>
        </p:nvSpPr>
        <p:spPr>
          <a:xfrm>
            <a:off x="2010835" y="1143000"/>
            <a:ext cx="8072965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b="0" i="0" sz="28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showMasterSp="0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Custom Layout" showMasterSp="0">
  <p:cSld name="10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Custom Layout">
  <p:cSld name="15_Custom Layou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Custom Layout">
  <p:cSld name="19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>
            <p:ph idx="2" type="pic"/>
          </p:nvPr>
        </p:nvSpPr>
        <p:spPr>
          <a:xfrm>
            <a:off x="9056536" y="0"/>
            <a:ext cx="313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2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1866900" y="2618190"/>
            <a:ext cx="4229100" cy="16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20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ustom Layout">
  <p:cSld name="4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1866900" y="996124"/>
            <a:ext cx="4229100" cy="16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20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showMasterSp="0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ustom Layout">
  <p:cSld name="3_Custom Layou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1866900" y="2618190"/>
            <a:ext cx="4229100" cy="16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20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bin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" type="subTitle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0" name="Google Shape;40;p7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showMasterSp="0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963084" y="1371601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bin"/>
              <a:buNone/>
              <a:defRPr sz="4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963084" y="4068764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showMasterSp="0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" name="Google Shape;59;p10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2" name="Google Shape;62;p10"/>
          <p:cNvSpPr txBox="1"/>
          <p:nvPr>
            <p:ph idx="2" type="body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bin"/>
              <a:buNone/>
              <a:defRPr b="0" i="0" sz="5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" name="Google Shape;1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868323" y="303241"/>
            <a:ext cx="1760221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145" y="263179"/>
            <a:ext cx="1599355" cy="89731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0" y="0"/>
            <a:ext cx="10027200" cy="68580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1888800" y="1598025"/>
            <a:ext cx="6010200" cy="23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Como reduzir ou zerar a tarifa?</a:t>
            </a:r>
            <a:endParaRPr b="1" sz="5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2003100" y="5265270"/>
            <a:ext cx="76857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</a:rPr>
              <a:t>Debate: Transporte como Direito e Caminhos para a Tarifa Zero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2003106" y="5871900"/>
            <a:ext cx="768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18/09/2019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/>
        </p:nvSpPr>
        <p:spPr>
          <a:xfrm>
            <a:off x="1569900" y="213350"/>
            <a:ext cx="890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F</a:t>
            </a: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uturo real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075" y="1830950"/>
            <a:ext cx="9215826" cy="345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8226900" y="5286875"/>
            <a:ext cx="2250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F3F3F"/>
                </a:solidFill>
              </a:rPr>
              <a:t>Fonte: Archdaily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/>
        </p:nvSpPr>
        <p:spPr>
          <a:xfrm>
            <a:off x="1569900" y="213350"/>
            <a:ext cx="929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Futuro - Cidade para pessoas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 b="10490" l="0" r="0" t="0"/>
          <a:stretch/>
        </p:blipFill>
        <p:spPr>
          <a:xfrm>
            <a:off x="7391400" y="1797975"/>
            <a:ext cx="4426874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225" y="1797975"/>
            <a:ext cx="2235325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6">
            <a:alphaModFix/>
          </a:blip>
          <a:srcRect b="0" l="33980" r="7755" t="0"/>
          <a:stretch/>
        </p:blipFill>
        <p:spPr>
          <a:xfrm>
            <a:off x="3016163" y="1797975"/>
            <a:ext cx="4110625" cy="39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/>
        </p:nvSpPr>
        <p:spPr>
          <a:xfrm>
            <a:off x="2097450" y="213350"/>
            <a:ext cx="7355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Futuro - Prioridade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2475" y="1797975"/>
            <a:ext cx="2235314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5">
            <a:alphaModFix/>
          </a:blip>
          <a:srcRect b="0" l="39128" r="0" t="0"/>
          <a:stretch/>
        </p:blipFill>
        <p:spPr>
          <a:xfrm>
            <a:off x="6984279" y="1797975"/>
            <a:ext cx="2443050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6">
            <a:alphaModFix/>
          </a:blip>
          <a:srcRect b="0" l="32954" r="34429" t="0"/>
          <a:stretch/>
        </p:blipFill>
        <p:spPr>
          <a:xfrm>
            <a:off x="4358732" y="1797975"/>
            <a:ext cx="2301117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7">
            <a:alphaModFix/>
          </a:blip>
          <a:srcRect b="20477" l="29839" r="28120" t="0"/>
          <a:stretch/>
        </p:blipFill>
        <p:spPr>
          <a:xfrm>
            <a:off x="304800" y="1797975"/>
            <a:ext cx="3729499" cy="39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/>
        </p:nvSpPr>
        <p:spPr>
          <a:xfrm>
            <a:off x="2097450" y="213350"/>
            <a:ext cx="938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Futuro - Participação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4">
            <a:alphaModFix/>
          </a:blip>
          <a:srcRect b="0" l="12085" r="22375" t="0"/>
          <a:stretch/>
        </p:blipFill>
        <p:spPr>
          <a:xfrm>
            <a:off x="148050" y="1797975"/>
            <a:ext cx="4624249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5">
            <a:alphaModFix/>
          </a:blip>
          <a:srcRect b="0" l="20733" r="42050" t="0"/>
          <a:stretch/>
        </p:blipFill>
        <p:spPr>
          <a:xfrm>
            <a:off x="5011775" y="1797975"/>
            <a:ext cx="2625651" cy="3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 rotWithShape="1">
          <a:blip r:embed="rId6">
            <a:alphaModFix/>
          </a:blip>
          <a:srcRect b="0" l="4781" r="37541" t="0"/>
          <a:stretch/>
        </p:blipFill>
        <p:spPr>
          <a:xfrm>
            <a:off x="7909550" y="1821175"/>
            <a:ext cx="4069624" cy="39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1569900" y="213350"/>
            <a:ext cx="890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Exemplo de exclusão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7745" l="6603" r="11268" t="12731"/>
          <a:stretch/>
        </p:blipFill>
        <p:spPr>
          <a:xfrm>
            <a:off x="6121624" y="3824738"/>
            <a:ext cx="3583425" cy="194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b="39782" l="0" r="0" t="28534"/>
          <a:stretch/>
        </p:blipFill>
        <p:spPr>
          <a:xfrm>
            <a:off x="6121624" y="1683150"/>
            <a:ext cx="3583425" cy="200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b="9526" l="6550" r="0" t="0"/>
          <a:stretch/>
        </p:blipFill>
        <p:spPr>
          <a:xfrm>
            <a:off x="2340575" y="3824738"/>
            <a:ext cx="3583425" cy="194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575" y="1683152"/>
            <a:ext cx="3583425" cy="2006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304400" y="1796100"/>
            <a:ext cx="18387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ARARAS - SP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9906600" y="1796100"/>
            <a:ext cx="19965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AGUDOS - SP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258550" y="2719250"/>
            <a:ext cx="18387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133 mil habitantes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9936950" y="2719250"/>
            <a:ext cx="19965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36 mil habitantes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258550" y="3709850"/>
            <a:ext cx="18387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Tarifa</a:t>
            </a:r>
            <a:endParaRPr sz="20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R$3,20</a:t>
            </a:r>
            <a:endParaRPr sz="2000">
              <a:solidFill>
                <a:srgbClr val="3F3F3F"/>
              </a:solidFill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9936950" y="3709850"/>
            <a:ext cx="19965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Tarifa</a:t>
            </a:r>
            <a:endParaRPr sz="20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3F3F3F"/>
                </a:solidFill>
              </a:rPr>
              <a:t>R$0,00</a:t>
            </a:r>
            <a:endParaRPr sz="2000">
              <a:solidFill>
                <a:srgbClr val="3F3F3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2016043" y="1793725"/>
            <a:ext cx="22242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Gestão</a:t>
            </a:r>
            <a:br>
              <a:rPr lang="pt-BR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 ônibus</a:t>
            </a: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984100" y="1793725"/>
            <a:ext cx="2224200" cy="39732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Fundos de Transporte</a:t>
            </a: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795215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Alertas</a:t>
            </a: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2097450" y="213350"/>
            <a:ext cx="787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Gestão e Recursos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/>
          <p:nvPr/>
        </p:nvSpPr>
        <p:spPr>
          <a:xfrm>
            <a:off x="118200" y="1793725"/>
            <a:ext cx="22242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Editais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Competitivos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 com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Contratos de prazos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curtos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2513050" y="1793725"/>
            <a:ext cx="22242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Garagens e outros bens separados da operação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4907900" y="1793725"/>
            <a:ext cx="22242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Conflitos de interesse limitados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9740188" y="1793725"/>
            <a:ext cx="22242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Prestação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Direta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Avaliada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7265750" y="1793725"/>
            <a:ext cx="2358000" cy="39732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Sistema universal, e metropolitano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/>
        </p:nvSpPr>
        <p:spPr>
          <a:xfrm>
            <a:off x="2097450" y="213350"/>
            <a:ext cx="787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Custos e Tarifa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194400" y="1793725"/>
            <a:ext cx="2224200" cy="39732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Custos e déficit transparentes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 eficiência dos </a:t>
            </a: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custos, e não da receita </a:t>
            </a:r>
            <a:r>
              <a:rPr lang="pt-BR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(passageiros transportados)</a:t>
            </a:r>
            <a:endParaRPr sz="2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2589250" y="1793725"/>
            <a:ext cx="2224200" cy="39732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e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Fiscalização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Eletrônicas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4984100" y="1793725"/>
            <a:ext cx="2224200" cy="39732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Receitas com fontes específicas e do tesouro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9699800" y="1793725"/>
            <a:ext cx="2224200" cy="39732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Recurso para operação e para infraestrutura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Coletiva e Ativa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7341950" y="1793725"/>
            <a:ext cx="2224200" cy="39732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Recursos Extra Tarifários que desestimulem o carro sem ampliar desigualdades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/>
        </p:nvSpPr>
        <p:spPr>
          <a:xfrm>
            <a:off x="2097450" y="213350"/>
            <a:ext cx="787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Alertas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/>
          <p:nvPr/>
        </p:nvSpPr>
        <p:spPr>
          <a:xfrm>
            <a:off x="19440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Cuidado ao judicializar tarifa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258925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Bilhetagem nunca nas mãos das empresas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498410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Apenas acesso às planilhas não resolve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969980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Uma audiência pública não é participação social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7341950" y="1793725"/>
            <a:ext cx="2224200" cy="3973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lang="pt-B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Pagamento nunca por passageiro ou desvinculado dos custos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232393" y="4969917"/>
            <a:ext cx="82296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8095"/>
              </a:lnSpc>
              <a:spcBef>
                <a:spcPts val="0"/>
              </a:spcBef>
              <a:spcAft>
                <a:spcPts val="0"/>
              </a:spcAft>
              <a:buClr>
                <a:srgbClr val="043168"/>
              </a:buClr>
              <a:buSzPts val="4200"/>
              <a:buFont typeface="Cabin"/>
              <a:buNone/>
            </a:pPr>
            <a:r>
              <a:rPr b="1" lang="pt-BR" sz="4200">
                <a:solidFill>
                  <a:srgbClr val="043168"/>
                </a:solidFill>
              </a:rPr>
              <a:t>Obrigado</a:t>
            </a:r>
            <a:endParaRPr b="1" sz="4200">
              <a:solidFill>
                <a:srgbClr val="043168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352" y="1326252"/>
            <a:ext cx="3503250" cy="31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641658"/>
            <a:ext cx="2440457" cy="13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3067288"/>
            <a:ext cx="2392506" cy="13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8743" y="1641650"/>
            <a:ext cx="2440457" cy="133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7">
            <a:alphaModFix/>
          </a:blip>
          <a:srcRect b="30470" l="33970" r="33999" t="8842"/>
          <a:stretch/>
        </p:blipFill>
        <p:spPr>
          <a:xfrm>
            <a:off x="8672715" y="3067288"/>
            <a:ext cx="2392512" cy="130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/>
        </p:nvSpPr>
        <p:spPr>
          <a:xfrm>
            <a:off x="1569900" y="213350"/>
            <a:ext cx="890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Falta de visão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725" y="1229150"/>
            <a:ext cx="3557815" cy="16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4950" y="1661750"/>
            <a:ext cx="3561055" cy="16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9013" y="2231412"/>
            <a:ext cx="3557825" cy="127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1975" y="2611925"/>
            <a:ext cx="3561049" cy="166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0675" y="2993800"/>
            <a:ext cx="3506418" cy="16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8225" y="3578185"/>
            <a:ext cx="3557799" cy="174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8449" y="4038607"/>
            <a:ext cx="3506425" cy="160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1569900" y="213350"/>
            <a:ext cx="890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0447B"/>
                </a:solidFill>
                <a:latin typeface="Arial Narrow"/>
                <a:ea typeface="Arial Narrow"/>
                <a:cs typeface="Arial Narrow"/>
                <a:sym typeface="Arial Narrow"/>
              </a:rPr>
              <a:t>Perspectiva de futuro</a:t>
            </a:r>
            <a:endParaRPr b="1" sz="6000">
              <a:solidFill>
                <a:srgbClr val="00447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721" y="5766956"/>
            <a:ext cx="1193455" cy="10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275" y="1381550"/>
            <a:ext cx="28575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439" y="1462725"/>
            <a:ext cx="3656160" cy="20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6">
            <a:alphaModFix/>
          </a:blip>
          <a:srcRect b="0" l="24556" r="9288" t="0"/>
          <a:stretch/>
        </p:blipFill>
        <p:spPr>
          <a:xfrm>
            <a:off x="1236800" y="4018075"/>
            <a:ext cx="3818526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7">
            <a:alphaModFix/>
          </a:blip>
          <a:srcRect b="27140" l="0" r="0" t="0"/>
          <a:stretch/>
        </p:blipFill>
        <p:spPr>
          <a:xfrm>
            <a:off x="5978450" y="4018075"/>
            <a:ext cx="3656150" cy="236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xecutive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