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82" r:id="rId3"/>
    <p:sldId id="278" r:id="rId4"/>
    <p:sldId id="280" r:id="rId5"/>
    <p:sldId id="279" r:id="rId6"/>
    <p:sldId id="281" r:id="rId7"/>
    <p:sldId id="283" r:id="rId8"/>
    <p:sldId id="284" r:id="rId9"/>
    <p:sldId id="263" r:id="rId10"/>
    <p:sldId id="261" r:id="rId11"/>
    <p:sldId id="264" r:id="rId12"/>
    <p:sldId id="265" r:id="rId13"/>
    <p:sldId id="268" r:id="rId14"/>
    <p:sldId id="269" r:id="rId15"/>
    <p:sldId id="272" r:id="rId16"/>
    <p:sldId id="270" r:id="rId17"/>
    <p:sldId id="271" r:id="rId18"/>
    <p:sldId id="273" r:id="rId19"/>
    <p:sldId id="258" r:id="rId20"/>
    <p:sldId id="262" r:id="rId21"/>
    <p:sldId id="274" r:id="rId22"/>
    <p:sldId id="257" r:id="rId23"/>
    <p:sldId id="277" r:id="rId24"/>
    <p:sldId id="275" r:id="rId25"/>
    <p:sldId id="276" r:id="rId26"/>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5D42"/>
    <a:srgbClr val="AB2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88" d="100"/>
          <a:sy n="88" d="100"/>
        </p:scale>
        <p:origin x="494"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AvenirNext LT Pro HeavyCn" panose="020B0906020202020204" pitchFamily="34" charset="0"/>
                <a:ea typeface="+mn-ea"/>
                <a:cs typeface="+mn-cs"/>
              </a:defRPr>
            </a:pPr>
            <a:r>
              <a:rPr lang="pt-BR" sz="2400" dirty="0" smtClean="0">
                <a:latin typeface="AvenirNext LT Pro HeavyCn" panose="020B0906020202020204" pitchFamily="34" charset="0"/>
              </a:rPr>
              <a:t>Concentração de veículos</a:t>
            </a:r>
            <a:r>
              <a:rPr lang="pt-BR" sz="2400" baseline="0" dirty="0" smtClean="0">
                <a:latin typeface="AvenirNext LT Pro HeavyCn" panose="020B0906020202020204" pitchFamily="34" charset="0"/>
              </a:rPr>
              <a:t> motorizados no Brasil</a:t>
            </a:r>
            <a:endParaRPr lang="pt-BR" sz="2400" dirty="0">
              <a:latin typeface="AvenirNext LT Pro HeavyCn" panose="020B0906020202020204" pitchFamily="34" charset="0"/>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AvenirNext LT Pro HeavyCn" panose="020B0906020202020204" pitchFamily="34" charset="0"/>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Sheet1!$B$1</c:f>
              <c:strCache>
                <c:ptCount val="1"/>
                <c:pt idx="0">
                  <c:v>motos</c:v>
                </c:pt>
              </c:strCache>
            </c:strRef>
          </c:tx>
          <c:spPr>
            <a:solidFill>
              <a:schemeClr val="accent1"/>
            </a:solidFill>
            <a:ln>
              <a:noFill/>
            </a:ln>
            <a:effectLst/>
            <a:sp3d/>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24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Sheet1!$A$2:$A$3</c:f>
              <c:numCache>
                <c:formatCode>General</c:formatCode>
                <c:ptCount val="2"/>
                <c:pt idx="0">
                  <c:v>1998</c:v>
                </c:pt>
                <c:pt idx="1">
                  <c:v>2018</c:v>
                </c:pt>
              </c:numCache>
            </c:numRef>
          </c:cat>
          <c:val>
            <c:numRef>
              <c:f>Sheet1!$B$2:$B$3</c:f>
              <c:numCache>
                <c:formatCode>General</c:formatCode>
                <c:ptCount val="2"/>
                <c:pt idx="0">
                  <c:v>2.5</c:v>
                </c:pt>
                <c:pt idx="1">
                  <c:v>22</c:v>
                </c:pt>
              </c:numCache>
            </c:numRef>
          </c:val>
          <c:extLst>
            <c:ext xmlns:c16="http://schemas.microsoft.com/office/drawing/2014/chart" uri="{C3380CC4-5D6E-409C-BE32-E72D297353CC}">
              <c16:uniqueId val="{00000000-3A2B-41B1-8F39-5345B120A0E6}"/>
            </c:ext>
          </c:extLst>
        </c:ser>
        <c:ser>
          <c:idx val="1"/>
          <c:order val="1"/>
          <c:tx>
            <c:strRef>
              <c:f>Sheet1!$C$1</c:f>
              <c:strCache>
                <c:ptCount val="1"/>
                <c:pt idx="0">
                  <c:v>carros</c:v>
                </c:pt>
              </c:strCache>
            </c:strRef>
          </c:tx>
          <c:spPr>
            <a:solidFill>
              <a:schemeClr val="accent2"/>
            </a:solidFill>
            <a:ln>
              <a:noFill/>
            </a:ln>
            <a:effectLst/>
            <a:sp3d/>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24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Sheet1!$A$2:$A$3</c:f>
              <c:numCache>
                <c:formatCode>General</c:formatCode>
                <c:ptCount val="2"/>
                <c:pt idx="0">
                  <c:v>1998</c:v>
                </c:pt>
                <c:pt idx="1">
                  <c:v>2018</c:v>
                </c:pt>
              </c:numCache>
            </c:numRef>
          </c:cat>
          <c:val>
            <c:numRef>
              <c:f>Sheet1!$C$2:$C$3</c:f>
              <c:numCache>
                <c:formatCode>General</c:formatCode>
                <c:ptCount val="2"/>
                <c:pt idx="0">
                  <c:v>17</c:v>
                </c:pt>
                <c:pt idx="1">
                  <c:v>99</c:v>
                </c:pt>
              </c:numCache>
            </c:numRef>
          </c:val>
          <c:extLst>
            <c:ext xmlns:c16="http://schemas.microsoft.com/office/drawing/2014/chart" uri="{C3380CC4-5D6E-409C-BE32-E72D297353CC}">
              <c16:uniqueId val="{00000001-3A2B-41B1-8F39-5345B120A0E6}"/>
            </c:ext>
          </c:extLst>
        </c:ser>
        <c:ser>
          <c:idx val="2"/>
          <c:order val="2"/>
          <c:tx>
            <c:strRef>
              <c:f>Sheet1!$D$1</c:f>
              <c:strCache>
                <c:ptCount val="1"/>
                <c:pt idx="0">
                  <c:v>população </c:v>
                </c:pt>
              </c:strCache>
            </c:strRef>
          </c:tx>
          <c:spPr>
            <a:solidFill>
              <a:schemeClr val="accent3"/>
            </a:solidFill>
            <a:ln>
              <a:noFill/>
            </a:ln>
            <a:effectLst/>
            <a:sp3d/>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24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Sheet1!$A$2:$A$3</c:f>
              <c:numCache>
                <c:formatCode>General</c:formatCode>
                <c:ptCount val="2"/>
                <c:pt idx="0">
                  <c:v>1998</c:v>
                </c:pt>
                <c:pt idx="1">
                  <c:v>2018</c:v>
                </c:pt>
              </c:numCache>
            </c:numRef>
          </c:cat>
          <c:val>
            <c:numRef>
              <c:f>Sheet1!$D$2:$D$3</c:f>
              <c:numCache>
                <c:formatCode>General</c:formatCode>
                <c:ptCount val="2"/>
                <c:pt idx="0">
                  <c:v>169</c:v>
                </c:pt>
                <c:pt idx="1">
                  <c:v>208</c:v>
                </c:pt>
              </c:numCache>
            </c:numRef>
          </c:val>
          <c:extLst>
            <c:ext xmlns:c16="http://schemas.microsoft.com/office/drawing/2014/chart" uri="{C3380CC4-5D6E-409C-BE32-E72D297353CC}">
              <c16:uniqueId val="{00000002-3A2B-41B1-8F39-5345B120A0E6}"/>
            </c:ext>
          </c:extLst>
        </c:ser>
        <c:dLbls>
          <c:showLegendKey val="0"/>
          <c:showVal val="0"/>
          <c:showCatName val="0"/>
          <c:showSerName val="0"/>
          <c:showPercent val="0"/>
          <c:showBubbleSize val="0"/>
        </c:dLbls>
        <c:gapWidth val="150"/>
        <c:shape val="box"/>
        <c:axId val="38255616"/>
        <c:axId val="37948224"/>
        <c:axId val="71804160"/>
      </c:bar3DChart>
      <c:catAx>
        <c:axId val="382556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37948224"/>
        <c:crosses val="autoZero"/>
        <c:auto val="1"/>
        <c:lblAlgn val="ctr"/>
        <c:lblOffset val="100"/>
        <c:noMultiLvlLbl val="0"/>
      </c:catAx>
      <c:valAx>
        <c:axId val="379482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255616"/>
        <c:crosses val="autoZero"/>
        <c:crossBetween val="between"/>
      </c:valAx>
      <c:serAx>
        <c:axId val="71804160"/>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7948224"/>
        <c:crosses val="autoZero"/>
      </c:ser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9CA306-FB77-4F3D-BF75-531015E4B04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t-BR"/>
        </a:p>
      </dgm:t>
    </dgm:pt>
    <dgm:pt modelId="{0B59BAD3-E5B9-48CD-926E-28CFE1801A97}">
      <dgm:prSet phldrT="[Text]"/>
      <dgm:spPr/>
      <dgm:t>
        <a:bodyPr/>
        <a:lstStyle/>
        <a:p>
          <a:r>
            <a:rPr lang="pt-BR" dirty="0" smtClean="0">
              <a:latin typeface="AvenirNext LT Pro HeavyCn" panose="020B0906020202020204" pitchFamily="34" charset="0"/>
            </a:rPr>
            <a:t>MORTES NO TRÂNSITO</a:t>
          </a:r>
          <a:endParaRPr lang="pt-BR" dirty="0">
            <a:latin typeface="AvenirNext LT Pro HeavyCn" panose="020B0906020202020204" pitchFamily="34" charset="0"/>
          </a:endParaRPr>
        </a:p>
      </dgm:t>
    </dgm:pt>
    <dgm:pt modelId="{4678F171-514E-498A-8CE0-91AD54B67CCE}" type="parTrans" cxnId="{2B87A1E9-F848-4028-91BE-6A775318CDDE}">
      <dgm:prSet/>
      <dgm:spPr/>
      <dgm:t>
        <a:bodyPr/>
        <a:lstStyle/>
        <a:p>
          <a:endParaRPr lang="pt-BR"/>
        </a:p>
      </dgm:t>
    </dgm:pt>
    <dgm:pt modelId="{1B50E44F-A5F2-4D12-84A1-2058EBB5CA9A}" type="sibTrans" cxnId="{2B87A1E9-F848-4028-91BE-6A775318CDDE}">
      <dgm:prSet/>
      <dgm:spPr/>
      <dgm:t>
        <a:bodyPr/>
        <a:lstStyle/>
        <a:p>
          <a:endParaRPr lang="pt-BR"/>
        </a:p>
      </dgm:t>
    </dgm:pt>
    <dgm:pt modelId="{96D2F81B-1056-4517-BD07-C0F12C403B58}">
      <dgm:prSet phldrT="[Text]"/>
      <dgm:spPr/>
      <dgm:t>
        <a:bodyPr/>
        <a:lstStyle/>
        <a:p>
          <a:r>
            <a:rPr lang="pt-BR" dirty="0" smtClean="0">
              <a:solidFill>
                <a:schemeClr val="accent1">
                  <a:lumMod val="75000"/>
                </a:schemeClr>
              </a:solidFill>
              <a:latin typeface="AvenirNext LT Pro HeavyCn" panose="020B0906020202020204" pitchFamily="34" charset="0"/>
            </a:rPr>
            <a:t>786.257</a:t>
          </a:r>
          <a:r>
            <a:rPr lang="pt-BR" dirty="0" smtClean="0">
              <a:latin typeface="AvenirNext LT Pro HeavyCn" panose="020B0906020202020204" pitchFamily="34" charset="0"/>
            </a:rPr>
            <a:t> DE 1996 A 2016</a:t>
          </a:r>
          <a:r>
            <a:rPr lang="pt-BR" dirty="0" smtClean="0"/>
            <a:t> </a:t>
          </a:r>
          <a:endParaRPr lang="pt-BR" dirty="0"/>
        </a:p>
      </dgm:t>
    </dgm:pt>
    <dgm:pt modelId="{B5F09311-9B95-4B98-A79F-5B596F9F1F54}" type="parTrans" cxnId="{FAA24CF7-6288-4532-9AFB-94A4C5D98A13}">
      <dgm:prSet/>
      <dgm:spPr/>
      <dgm:t>
        <a:bodyPr/>
        <a:lstStyle/>
        <a:p>
          <a:endParaRPr lang="pt-BR"/>
        </a:p>
      </dgm:t>
    </dgm:pt>
    <dgm:pt modelId="{36728E6D-4CB3-4B23-A76E-A2D610E13257}" type="sibTrans" cxnId="{FAA24CF7-6288-4532-9AFB-94A4C5D98A13}">
      <dgm:prSet/>
      <dgm:spPr/>
      <dgm:t>
        <a:bodyPr/>
        <a:lstStyle/>
        <a:p>
          <a:endParaRPr lang="pt-BR"/>
        </a:p>
      </dgm:t>
    </dgm:pt>
    <dgm:pt modelId="{9B572886-96C8-43F8-966C-C652F4EC5647}">
      <dgm:prSet phldrT="[Text]"/>
      <dgm:spPr/>
      <dgm:t>
        <a:bodyPr/>
        <a:lstStyle/>
        <a:p>
          <a:r>
            <a:rPr lang="pt-BR" dirty="0" smtClean="0">
              <a:latin typeface="AvenirNext LT Pro HeavyCn" panose="020B0906020202020204" pitchFamily="34" charset="0"/>
            </a:rPr>
            <a:t>SÃO PARTE DO SISTEMA</a:t>
          </a:r>
          <a:endParaRPr lang="pt-BR" dirty="0">
            <a:latin typeface="AvenirNext LT Pro HeavyCn" panose="020B0906020202020204" pitchFamily="34" charset="0"/>
          </a:endParaRPr>
        </a:p>
      </dgm:t>
    </dgm:pt>
    <dgm:pt modelId="{86CC5F7A-F749-4904-852A-FB7CCF659646}" type="parTrans" cxnId="{105680C8-7968-4241-A793-7187E2B1EA73}">
      <dgm:prSet/>
      <dgm:spPr/>
      <dgm:t>
        <a:bodyPr/>
        <a:lstStyle/>
        <a:p>
          <a:endParaRPr lang="pt-BR"/>
        </a:p>
      </dgm:t>
    </dgm:pt>
    <dgm:pt modelId="{E0C3ABCD-AB90-481C-A717-DC6858283A67}" type="sibTrans" cxnId="{105680C8-7968-4241-A793-7187E2B1EA73}">
      <dgm:prSet/>
      <dgm:spPr/>
      <dgm:t>
        <a:bodyPr/>
        <a:lstStyle/>
        <a:p>
          <a:endParaRPr lang="pt-BR"/>
        </a:p>
      </dgm:t>
    </dgm:pt>
    <dgm:pt modelId="{8F96F949-2A3E-43EA-AB87-A5C468450E29}">
      <dgm:prSet phldrT="[Text]"/>
      <dgm:spPr/>
      <dgm:t>
        <a:bodyPr/>
        <a:lstStyle/>
        <a:p>
          <a:r>
            <a:rPr lang="pt-BR" dirty="0" smtClean="0">
              <a:solidFill>
                <a:schemeClr val="accent1">
                  <a:lumMod val="75000"/>
                </a:schemeClr>
              </a:solidFill>
              <a:latin typeface="AvenirNext LT Pro HeavyCn" panose="020B0906020202020204" pitchFamily="34" charset="0"/>
            </a:rPr>
            <a:t>38.265</a:t>
          </a:r>
          <a:r>
            <a:rPr lang="pt-BR" dirty="0" smtClean="0">
              <a:latin typeface="AvenirNext LT Pro HeavyCn" panose="020B0906020202020204" pitchFamily="34" charset="0"/>
            </a:rPr>
            <a:t> MORTES SÓ EM 2016</a:t>
          </a:r>
          <a:endParaRPr lang="pt-BR" dirty="0">
            <a:latin typeface="AvenirNext LT Pro HeavyCn" panose="020B0906020202020204" pitchFamily="34" charset="0"/>
          </a:endParaRPr>
        </a:p>
      </dgm:t>
    </dgm:pt>
    <dgm:pt modelId="{FDA4BD2D-640B-4DB3-84A0-5454F64BAAC5}" type="parTrans" cxnId="{82E6F69F-E95E-4629-B87B-DABDE748D5C9}">
      <dgm:prSet/>
      <dgm:spPr/>
      <dgm:t>
        <a:bodyPr/>
        <a:lstStyle/>
        <a:p>
          <a:endParaRPr lang="pt-BR"/>
        </a:p>
      </dgm:t>
    </dgm:pt>
    <dgm:pt modelId="{B76D25A8-4A46-4E20-8BB5-A5CC60CF5227}" type="sibTrans" cxnId="{82E6F69F-E95E-4629-B87B-DABDE748D5C9}">
      <dgm:prSet/>
      <dgm:spPr/>
      <dgm:t>
        <a:bodyPr/>
        <a:lstStyle/>
        <a:p>
          <a:endParaRPr lang="pt-BR"/>
        </a:p>
      </dgm:t>
    </dgm:pt>
    <dgm:pt modelId="{96B3E1DF-C6EF-422F-A6EF-5B11C08C5C50}" type="pres">
      <dgm:prSet presAssocID="{0C9CA306-FB77-4F3D-BF75-531015E4B043}" presName="linear" presStyleCnt="0">
        <dgm:presLayoutVars>
          <dgm:animLvl val="lvl"/>
          <dgm:resizeHandles val="exact"/>
        </dgm:presLayoutVars>
      </dgm:prSet>
      <dgm:spPr/>
      <dgm:t>
        <a:bodyPr/>
        <a:lstStyle/>
        <a:p>
          <a:endParaRPr lang="en-US"/>
        </a:p>
      </dgm:t>
    </dgm:pt>
    <dgm:pt modelId="{A099BCCE-FDFF-4944-8CE2-4DECA8D58902}" type="pres">
      <dgm:prSet presAssocID="{0B59BAD3-E5B9-48CD-926E-28CFE1801A97}" presName="parentText" presStyleLbl="node1" presStyleIdx="0" presStyleCnt="2" custLinFactNeighborX="-649" custLinFactNeighborY="5366">
        <dgm:presLayoutVars>
          <dgm:chMax val="0"/>
          <dgm:bulletEnabled val="1"/>
        </dgm:presLayoutVars>
      </dgm:prSet>
      <dgm:spPr/>
      <dgm:t>
        <a:bodyPr/>
        <a:lstStyle/>
        <a:p>
          <a:endParaRPr lang="en-US"/>
        </a:p>
      </dgm:t>
    </dgm:pt>
    <dgm:pt modelId="{C79C6C66-1C5B-4116-868B-782EBA948D31}" type="pres">
      <dgm:prSet presAssocID="{0B59BAD3-E5B9-48CD-926E-28CFE1801A97}" presName="childText" presStyleLbl="revTx" presStyleIdx="0" presStyleCnt="2">
        <dgm:presLayoutVars>
          <dgm:bulletEnabled val="1"/>
        </dgm:presLayoutVars>
      </dgm:prSet>
      <dgm:spPr/>
      <dgm:t>
        <a:bodyPr/>
        <a:lstStyle/>
        <a:p>
          <a:endParaRPr lang="pt-BR"/>
        </a:p>
      </dgm:t>
    </dgm:pt>
    <dgm:pt modelId="{9D21508E-B9A5-4176-A3D0-2D1A43EA70E1}" type="pres">
      <dgm:prSet presAssocID="{9B572886-96C8-43F8-966C-C652F4EC5647}" presName="parentText" presStyleLbl="node1" presStyleIdx="1" presStyleCnt="2">
        <dgm:presLayoutVars>
          <dgm:chMax val="0"/>
          <dgm:bulletEnabled val="1"/>
        </dgm:presLayoutVars>
      </dgm:prSet>
      <dgm:spPr/>
      <dgm:t>
        <a:bodyPr/>
        <a:lstStyle/>
        <a:p>
          <a:endParaRPr lang="pt-BR"/>
        </a:p>
      </dgm:t>
    </dgm:pt>
    <dgm:pt modelId="{6EE4490C-CAA7-45CA-A570-0E122AD1C63E}" type="pres">
      <dgm:prSet presAssocID="{9B572886-96C8-43F8-966C-C652F4EC5647}" presName="childText" presStyleLbl="revTx" presStyleIdx="1" presStyleCnt="2">
        <dgm:presLayoutVars>
          <dgm:bulletEnabled val="1"/>
        </dgm:presLayoutVars>
      </dgm:prSet>
      <dgm:spPr/>
      <dgm:t>
        <a:bodyPr/>
        <a:lstStyle/>
        <a:p>
          <a:endParaRPr lang="en-US"/>
        </a:p>
      </dgm:t>
    </dgm:pt>
  </dgm:ptLst>
  <dgm:cxnLst>
    <dgm:cxn modelId="{105680C8-7968-4241-A793-7187E2B1EA73}" srcId="{0C9CA306-FB77-4F3D-BF75-531015E4B043}" destId="{9B572886-96C8-43F8-966C-C652F4EC5647}" srcOrd="1" destOrd="0" parTransId="{86CC5F7A-F749-4904-852A-FB7CCF659646}" sibTransId="{E0C3ABCD-AB90-481C-A717-DC6858283A67}"/>
    <dgm:cxn modelId="{82E6F69F-E95E-4629-B87B-DABDE748D5C9}" srcId="{9B572886-96C8-43F8-966C-C652F4EC5647}" destId="{8F96F949-2A3E-43EA-AB87-A5C468450E29}" srcOrd="0" destOrd="0" parTransId="{FDA4BD2D-640B-4DB3-84A0-5454F64BAAC5}" sibTransId="{B76D25A8-4A46-4E20-8BB5-A5CC60CF5227}"/>
    <dgm:cxn modelId="{3B071AA8-DD80-4CDF-AA75-3120851315CD}" type="presOf" srcId="{96D2F81B-1056-4517-BD07-C0F12C403B58}" destId="{C79C6C66-1C5B-4116-868B-782EBA948D31}" srcOrd="0" destOrd="0" presId="urn:microsoft.com/office/officeart/2005/8/layout/vList2"/>
    <dgm:cxn modelId="{DB497C87-DFEE-4B1B-B8C4-F0352A44DCAC}" type="presOf" srcId="{9B572886-96C8-43F8-966C-C652F4EC5647}" destId="{9D21508E-B9A5-4176-A3D0-2D1A43EA70E1}" srcOrd="0" destOrd="0" presId="urn:microsoft.com/office/officeart/2005/8/layout/vList2"/>
    <dgm:cxn modelId="{2B87A1E9-F848-4028-91BE-6A775318CDDE}" srcId="{0C9CA306-FB77-4F3D-BF75-531015E4B043}" destId="{0B59BAD3-E5B9-48CD-926E-28CFE1801A97}" srcOrd="0" destOrd="0" parTransId="{4678F171-514E-498A-8CE0-91AD54B67CCE}" sibTransId="{1B50E44F-A5F2-4D12-84A1-2058EBB5CA9A}"/>
    <dgm:cxn modelId="{FAA24CF7-6288-4532-9AFB-94A4C5D98A13}" srcId="{0B59BAD3-E5B9-48CD-926E-28CFE1801A97}" destId="{96D2F81B-1056-4517-BD07-C0F12C403B58}" srcOrd="0" destOrd="0" parTransId="{B5F09311-9B95-4B98-A79F-5B596F9F1F54}" sibTransId="{36728E6D-4CB3-4B23-A76E-A2D610E13257}"/>
    <dgm:cxn modelId="{D81CF107-40F0-41AE-A240-08F3816FD0D6}" type="presOf" srcId="{0B59BAD3-E5B9-48CD-926E-28CFE1801A97}" destId="{A099BCCE-FDFF-4944-8CE2-4DECA8D58902}" srcOrd="0" destOrd="0" presId="urn:microsoft.com/office/officeart/2005/8/layout/vList2"/>
    <dgm:cxn modelId="{9346AE06-A09F-4AB9-A091-9D8514CE1C90}" type="presOf" srcId="{8F96F949-2A3E-43EA-AB87-A5C468450E29}" destId="{6EE4490C-CAA7-45CA-A570-0E122AD1C63E}" srcOrd="0" destOrd="0" presId="urn:microsoft.com/office/officeart/2005/8/layout/vList2"/>
    <dgm:cxn modelId="{2A2120B0-959C-4229-B7EE-4502FA56C52B}" type="presOf" srcId="{0C9CA306-FB77-4F3D-BF75-531015E4B043}" destId="{96B3E1DF-C6EF-422F-A6EF-5B11C08C5C50}" srcOrd="0" destOrd="0" presId="urn:microsoft.com/office/officeart/2005/8/layout/vList2"/>
    <dgm:cxn modelId="{164464BE-D0EE-4602-886F-61427C1D417D}" type="presParOf" srcId="{96B3E1DF-C6EF-422F-A6EF-5B11C08C5C50}" destId="{A099BCCE-FDFF-4944-8CE2-4DECA8D58902}" srcOrd="0" destOrd="0" presId="urn:microsoft.com/office/officeart/2005/8/layout/vList2"/>
    <dgm:cxn modelId="{6F154B81-6FFB-4A22-A5AA-9D924B16C525}" type="presParOf" srcId="{96B3E1DF-C6EF-422F-A6EF-5B11C08C5C50}" destId="{C79C6C66-1C5B-4116-868B-782EBA948D31}" srcOrd="1" destOrd="0" presId="urn:microsoft.com/office/officeart/2005/8/layout/vList2"/>
    <dgm:cxn modelId="{BB39E628-51F3-4B58-85A2-04EDA6CEE5E1}" type="presParOf" srcId="{96B3E1DF-C6EF-422F-A6EF-5B11C08C5C50}" destId="{9D21508E-B9A5-4176-A3D0-2D1A43EA70E1}" srcOrd="2" destOrd="0" presId="urn:microsoft.com/office/officeart/2005/8/layout/vList2"/>
    <dgm:cxn modelId="{DEBBD0E9-50A3-4BCC-9A67-95B3FF792D3C}" type="presParOf" srcId="{96B3E1DF-C6EF-422F-A6EF-5B11C08C5C50}" destId="{6EE4490C-CAA7-45CA-A570-0E122AD1C63E}"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99BCCE-FDFF-4944-8CE2-4DECA8D58902}">
      <dsp:nvSpPr>
        <dsp:cNvPr id="0" name=""/>
        <dsp:cNvSpPr/>
      </dsp:nvSpPr>
      <dsp:spPr>
        <a:xfrm>
          <a:off x="0" y="527017"/>
          <a:ext cx="6711950" cy="11992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l" defTabSz="2222500">
            <a:lnSpc>
              <a:spcPct val="90000"/>
            </a:lnSpc>
            <a:spcBef>
              <a:spcPct val="0"/>
            </a:spcBef>
            <a:spcAft>
              <a:spcPct val="35000"/>
            </a:spcAft>
          </a:pPr>
          <a:r>
            <a:rPr lang="pt-BR" sz="5000" kern="1200" dirty="0" smtClean="0">
              <a:latin typeface="AvenirNext LT Pro HeavyCn" panose="020B0906020202020204" pitchFamily="34" charset="0"/>
            </a:rPr>
            <a:t>MORTES NO TRÂNSITO</a:t>
          </a:r>
          <a:endParaRPr lang="pt-BR" sz="5000" kern="1200" dirty="0">
            <a:latin typeface="AvenirNext LT Pro HeavyCn" panose="020B0906020202020204" pitchFamily="34" charset="0"/>
          </a:endParaRPr>
        </a:p>
      </dsp:txBody>
      <dsp:txXfrm>
        <a:off x="58543" y="585560"/>
        <a:ext cx="6594864" cy="1082164"/>
      </dsp:txXfrm>
    </dsp:sp>
    <dsp:sp modelId="{C79C6C66-1C5B-4116-868B-782EBA948D31}">
      <dsp:nvSpPr>
        <dsp:cNvPr id="0" name=""/>
        <dsp:cNvSpPr/>
      </dsp:nvSpPr>
      <dsp:spPr>
        <a:xfrm>
          <a:off x="0" y="1681837"/>
          <a:ext cx="6711950" cy="82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104" tIns="63500" rIns="355600" bIns="63500" numCol="1" spcCol="1270" anchor="t" anchorCtr="0">
          <a:noAutofit/>
        </a:bodyPr>
        <a:lstStyle/>
        <a:p>
          <a:pPr marL="285750" lvl="1" indent="-285750" algn="l" defTabSz="1733550">
            <a:lnSpc>
              <a:spcPct val="90000"/>
            </a:lnSpc>
            <a:spcBef>
              <a:spcPct val="0"/>
            </a:spcBef>
            <a:spcAft>
              <a:spcPct val="20000"/>
            </a:spcAft>
            <a:buChar char="••"/>
          </a:pPr>
          <a:r>
            <a:rPr lang="pt-BR" sz="3900" kern="1200" dirty="0" smtClean="0">
              <a:solidFill>
                <a:schemeClr val="accent1">
                  <a:lumMod val="75000"/>
                </a:schemeClr>
              </a:solidFill>
              <a:latin typeface="AvenirNext LT Pro HeavyCn" panose="020B0906020202020204" pitchFamily="34" charset="0"/>
            </a:rPr>
            <a:t>786.257</a:t>
          </a:r>
          <a:r>
            <a:rPr lang="pt-BR" sz="3900" kern="1200" dirty="0" smtClean="0">
              <a:latin typeface="AvenirNext LT Pro HeavyCn" panose="020B0906020202020204" pitchFamily="34" charset="0"/>
            </a:rPr>
            <a:t> DE 1996 A 2016</a:t>
          </a:r>
          <a:r>
            <a:rPr lang="pt-BR" sz="3900" kern="1200" dirty="0" smtClean="0"/>
            <a:t> </a:t>
          </a:r>
          <a:endParaRPr lang="pt-BR" sz="3900" kern="1200" dirty="0"/>
        </a:p>
      </dsp:txBody>
      <dsp:txXfrm>
        <a:off x="0" y="1681837"/>
        <a:ext cx="6711950" cy="828000"/>
      </dsp:txXfrm>
    </dsp:sp>
    <dsp:sp modelId="{9D21508E-B9A5-4176-A3D0-2D1A43EA70E1}">
      <dsp:nvSpPr>
        <dsp:cNvPr id="0" name=""/>
        <dsp:cNvSpPr/>
      </dsp:nvSpPr>
      <dsp:spPr>
        <a:xfrm>
          <a:off x="0" y="2509837"/>
          <a:ext cx="6711950" cy="11992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l" defTabSz="2222500">
            <a:lnSpc>
              <a:spcPct val="90000"/>
            </a:lnSpc>
            <a:spcBef>
              <a:spcPct val="0"/>
            </a:spcBef>
            <a:spcAft>
              <a:spcPct val="35000"/>
            </a:spcAft>
          </a:pPr>
          <a:r>
            <a:rPr lang="pt-BR" sz="5000" kern="1200" dirty="0" smtClean="0">
              <a:latin typeface="AvenirNext LT Pro HeavyCn" panose="020B0906020202020204" pitchFamily="34" charset="0"/>
            </a:rPr>
            <a:t>SÃO PARTE DO SISTEMA</a:t>
          </a:r>
          <a:endParaRPr lang="pt-BR" sz="5000" kern="1200" dirty="0">
            <a:latin typeface="AvenirNext LT Pro HeavyCn" panose="020B0906020202020204" pitchFamily="34" charset="0"/>
          </a:endParaRPr>
        </a:p>
      </dsp:txBody>
      <dsp:txXfrm>
        <a:off x="58543" y="2568380"/>
        <a:ext cx="6594864" cy="1082164"/>
      </dsp:txXfrm>
    </dsp:sp>
    <dsp:sp modelId="{6EE4490C-CAA7-45CA-A570-0E122AD1C63E}">
      <dsp:nvSpPr>
        <dsp:cNvPr id="0" name=""/>
        <dsp:cNvSpPr/>
      </dsp:nvSpPr>
      <dsp:spPr>
        <a:xfrm>
          <a:off x="0" y="3709087"/>
          <a:ext cx="6711950" cy="82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104" tIns="63500" rIns="355600" bIns="63500" numCol="1" spcCol="1270" anchor="t" anchorCtr="0">
          <a:noAutofit/>
        </a:bodyPr>
        <a:lstStyle/>
        <a:p>
          <a:pPr marL="285750" lvl="1" indent="-285750" algn="l" defTabSz="1733550">
            <a:lnSpc>
              <a:spcPct val="90000"/>
            </a:lnSpc>
            <a:spcBef>
              <a:spcPct val="0"/>
            </a:spcBef>
            <a:spcAft>
              <a:spcPct val="20000"/>
            </a:spcAft>
            <a:buChar char="••"/>
          </a:pPr>
          <a:r>
            <a:rPr lang="pt-BR" sz="3900" kern="1200" dirty="0" smtClean="0">
              <a:solidFill>
                <a:schemeClr val="accent1">
                  <a:lumMod val="75000"/>
                </a:schemeClr>
              </a:solidFill>
              <a:latin typeface="AvenirNext LT Pro HeavyCn" panose="020B0906020202020204" pitchFamily="34" charset="0"/>
            </a:rPr>
            <a:t>38.265</a:t>
          </a:r>
          <a:r>
            <a:rPr lang="pt-BR" sz="3900" kern="1200" dirty="0" smtClean="0">
              <a:latin typeface="AvenirNext LT Pro HeavyCn" panose="020B0906020202020204" pitchFamily="34" charset="0"/>
            </a:rPr>
            <a:t> MORTES SÓ EM 2016</a:t>
          </a:r>
          <a:endParaRPr lang="pt-BR" sz="3900" kern="1200" dirty="0">
            <a:latin typeface="AvenirNext LT Pro HeavyCn" panose="020B0906020202020204" pitchFamily="34" charset="0"/>
          </a:endParaRPr>
        </a:p>
      </dsp:txBody>
      <dsp:txXfrm>
        <a:off x="0" y="3709087"/>
        <a:ext cx="6711950" cy="828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7A0983-569C-4F48-ABC3-43FF9FFDC30D}" type="datetimeFigureOut">
              <a:rPr lang="pt-BR" smtClean="0"/>
              <a:t>30/01/2020</a:t>
            </a:fld>
            <a:endParaRPr lang="pt-B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F379DF-B369-4AE3-BCF9-77CF27250D40}" type="slidenum">
              <a:rPr lang="pt-BR" smtClean="0"/>
              <a:t>‹#›</a:t>
            </a:fld>
            <a:endParaRPr lang="pt-BR"/>
          </a:p>
        </p:txBody>
      </p:sp>
    </p:spTree>
    <p:extLst>
      <p:ext uri="{BB962C8B-B14F-4D97-AF65-F5344CB8AC3E}">
        <p14:creationId xmlns:p14="http://schemas.microsoft.com/office/powerpoint/2010/main" val="2612454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a:p>
        </p:txBody>
      </p:sp>
      <p:sp>
        <p:nvSpPr>
          <p:cNvPr id="4" name="Slide Number Placeholder 3"/>
          <p:cNvSpPr>
            <a:spLocks noGrp="1"/>
          </p:cNvSpPr>
          <p:nvPr>
            <p:ph type="sldNum" sz="quarter" idx="10"/>
          </p:nvPr>
        </p:nvSpPr>
        <p:spPr/>
        <p:txBody>
          <a:bodyPr/>
          <a:lstStyle/>
          <a:p>
            <a:fld id="{D2F379DF-B369-4AE3-BCF9-77CF27250D40}" type="slidenum">
              <a:rPr lang="pt-BR" smtClean="0"/>
              <a:t>13</a:t>
            </a:fld>
            <a:endParaRPr lang="pt-BR"/>
          </a:p>
        </p:txBody>
      </p:sp>
    </p:spTree>
    <p:extLst>
      <p:ext uri="{BB962C8B-B14F-4D97-AF65-F5344CB8AC3E}">
        <p14:creationId xmlns:p14="http://schemas.microsoft.com/office/powerpoint/2010/main" val="39209466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D34DE8F-04ED-491E-B9FF-B38E22B9BE5E}" type="datetimeFigureOut">
              <a:rPr lang="pt-BR" smtClean="0"/>
              <a:t>30/01/2020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F46FFA18-EFD2-47E7-A0F1-CF7BEACFE169}" type="slidenum">
              <a:rPr lang="pt-BR" smtClean="0"/>
              <a:t>‹#›</a:t>
            </a:fld>
            <a:endParaRPr lang="pt-BR"/>
          </a:p>
        </p:txBody>
      </p:sp>
    </p:spTree>
    <p:extLst>
      <p:ext uri="{BB962C8B-B14F-4D97-AF65-F5344CB8AC3E}">
        <p14:creationId xmlns:p14="http://schemas.microsoft.com/office/powerpoint/2010/main" val="1860857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34DE8F-04ED-491E-B9FF-B38E22B9BE5E}" type="datetimeFigureOut">
              <a:rPr lang="pt-BR" smtClean="0"/>
              <a:t>30/01/2020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46FFA18-EFD2-47E7-A0F1-CF7BEACFE169}" type="slidenum">
              <a:rPr lang="pt-BR" smtClean="0"/>
              <a:t>‹#›</a:t>
            </a:fld>
            <a:endParaRPr lang="pt-BR"/>
          </a:p>
        </p:txBody>
      </p:sp>
    </p:spTree>
    <p:extLst>
      <p:ext uri="{BB962C8B-B14F-4D97-AF65-F5344CB8AC3E}">
        <p14:creationId xmlns:p14="http://schemas.microsoft.com/office/powerpoint/2010/main" val="795630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34DE8F-04ED-491E-B9FF-B38E22B9BE5E}" type="datetimeFigureOut">
              <a:rPr lang="pt-BR" smtClean="0"/>
              <a:t>30/01/2020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46FFA18-EFD2-47E7-A0F1-CF7BEACFE169}" type="slidenum">
              <a:rPr lang="pt-BR" smtClean="0"/>
              <a:t>‹#›</a:t>
            </a:fld>
            <a:endParaRPr lang="pt-BR"/>
          </a:p>
        </p:txBody>
      </p:sp>
    </p:spTree>
    <p:extLst>
      <p:ext uri="{BB962C8B-B14F-4D97-AF65-F5344CB8AC3E}">
        <p14:creationId xmlns:p14="http://schemas.microsoft.com/office/powerpoint/2010/main" val="3022364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34DE8F-04ED-491E-B9FF-B38E22B9BE5E}" type="datetimeFigureOut">
              <a:rPr lang="pt-BR" smtClean="0"/>
              <a:t>30/01/2020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46FFA18-EFD2-47E7-A0F1-CF7BEACFE169}" type="slidenum">
              <a:rPr lang="pt-BR" smtClean="0"/>
              <a:t>‹#›</a:t>
            </a:fld>
            <a:endParaRPr lang="pt-BR"/>
          </a:p>
        </p:txBody>
      </p:sp>
    </p:spTree>
    <p:extLst>
      <p:ext uri="{BB962C8B-B14F-4D97-AF65-F5344CB8AC3E}">
        <p14:creationId xmlns:p14="http://schemas.microsoft.com/office/powerpoint/2010/main" val="1984314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AD34DE8F-04ED-491E-B9FF-B38E22B9BE5E}" type="datetimeFigureOut">
              <a:rPr lang="pt-BR" smtClean="0"/>
              <a:t>30/01/2020</a:t>
            </a:fld>
            <a:endParaRPr lang="pt-BR"/>
          </a:p>
        </p:txBody>
      </p:sp>
      <p:sp>
        <p:nvSpPr>
          <p:cNvPr id="5" name="Footer Placeholder 4"/>
          <p:cNvSpPr>
            <a:spLocks noGrp="1"/>
          </p:cNvSpPr>
          <p:nvPr>
            <p:ph type="ftr" sz="quarter" idx="11"/>
          </p:nvPr>
        </p:nvSpPr>
        <p:spPr>
          <a:xfrm>
            <a:off x="2182708" y="6272784"/>
            <a:ext cx="6327648" cy="365125"/>
          </a:xfrm>
        </p:spPr>
        <p:txBody>
          <a:bodyPr/>
          <a:lstStyle/>
          <a:p>
            <a:endParaRPr lang="pt-BR"/>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F46FFA18-EFD2-47E7-A0F1-CF7BEACFE169}" type="slidenum">
              <a:rPr lang="pt-BR" smtClean="0"/>
              <a:t>‹#›</a:t>
            </a:fld>
            <a:endParaRPr lang="pt-BR"/>
          </a:p>
        </p:txBody>
      </p:sp>
    </p:spTree>
    <p:extLst>
      <p:ext uri="{BB962C8B-B14F-4D97-AF65-F5344CB8AC3E}">
        <p14:creationId xmlns:p14="http://schemas.microsoft.com/office/powerpoint/2010/main" val="1618845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D34DE8F-04ED-491E-B9FF-B38E22B9BE5E}" type="datetimeFigureOut">
              <a:rPr lang="pt-BR" smtClean="0"/>
              <a:t>30/01/2020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46FFA18-EFD2-47E7-A0F1-CF7BEACFE169}" type="slidenum">
              <a:rPr lang="pt-BR" smtClean="0"/>
              <a:t>‹#›</a:t>
            </a:fld>
            <a:endParaRPr lang="pt-BR"/>
          </a:p>
        </p:txBody>
      </p:sp>
    </p:spTree>
    <p:extLst>
      <p:ext uri="{BB962C8B-B14F-4D97-AF65-F5344CB8AC3E}">
        <p14:creationId xmlns:p14="http://schemas.microsoft.com/office/powerpoint/2010/main" val="3176886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D34DE8F-04ED-491E-B9FF-B38E22B9BE5E}" type="datetimeFigureOut">
              <a:rPr lang="pt-BR" smtClean="0"/>
              <a:t>30/01/2020</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F46FFA18-EFD2-47E7-A0F1-CF7BEACFE169}" type="slidenum">
              <a:rPr lang="pt-BR" smtClean="0"/>
              <a:t>‹#›</a:t>
            </a:fld>
            <a:endParaRPr lang="pt-BR"/>
          </a:p>
        </p:txBody>
      </p:sp>
    </p:spTree>
    <p:extLst>
      <p:ext uri="{BB962C8B-B14F-4D97-AF65-F5344CB8AC3E}">
        <p14:creationId xmlns:p14="http://schemas.microsoft.com/office/powerpoint/2010/main" val="1303232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D34DE8F-04ED-491E-B9FF-B38E22B9BE5E}" type="datetimeFigureOut">
              <a:rPr lang="pt-BR" smtClean="0"/>
              <a:t>30/01/2020</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F46FFA18-EFD2-47E7-A0F1-CF7BEACFE169}" type="slidenum">
              <a:rPr lang="pt-BR" smtClean="0"/>
              <a:t>‹#›</a:t>
            </a:fld>
            <a:endParaRPr lang="pt-BR"/>
          </a:p>
        </p:txBody>
      </p:sp>
    </p:spTree>
    <p:extLst>
      <p:ext uri="{BB962C8B-B14F-4D97-AF65-F5344CB8AC3E}">
        <p14:creationId xmlns:p14="http://schemas.microsoft.com/office/powerpoint/2010/main" val="172385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34DE8F-04ED-491E-B9FF-B38E22B9BE5E}" type="datetimeFigureOut">
              <a:rPr lang="pt-BR" smtClean="0"/>
              <a:t>30/01/2020</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F46FFA18-EFD2-47E7-A0F1-CF7BEACFE169}" type="slidenum">
              <a:rPr lang="pt-BR" smtClean="0"/>
              <a:t>‹#›</a:t>
            </a:fld>
            <a:endParaRPr lang="pt-BR"/>
          </a:p>
        </p:txBody>
      </p:sp>
    </p:spTree>
    <p:extLst>
      <p:ext uri="{BB962C8B-B14F-4D97-AF65-F5344CB8AC3E}">
        <p14:creationId xmlns:p14="http://schemas.microsoft.com/office/powerpoint/2010/main" val="2645997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34DE8F-04ED-491E-B9FF-B38E22B9BE5E}" type="datetimeFigureOut">
              <a:rPr lang="pt-BR" smtClean="0"/>
              <a:t>30/01/2020</a:t>
            </a:fld>
            <a:endParaRPr lang="pt-BR"/>
          </a:p>
        </p:txBody>
      </p:sp>
      <p:sp>
        <p:nvSpPr>
          <p:cNvPr id="6" name="Footer Placeholder 5"/>
          <p:cNvSpPr>
            <a:spLocks noGrp="1"/>
          </p:cNvSpPr>
          <p:nvPr>
            <p:ph type="ftr" sz="quarter" idx="11"/>
          </p:nvPr>
        </p:nvSpPr>
        <p:spPr/>
        <p:txBody>
          <a:bodyPr/>
          <a:lstStyle/>
          <a:p>
            <a:endParaRPr lang="pt-BR"/>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F46FFA18-EFD2-47E7-A0F1-CF7BEACFE169}" type="slidenum">
              <a:rPr lang="pt-BR" smtClean="0"/>
              <a:t>‹#›</a:t>
            </a:fld>
            <a:endParaRPr lang="pt-BR"/>
          </a:p>
        </p:txBody>
      </p:sp>
    </p:spTree>
    <p:extLst>
      <p:ext uri="{BB962C8B-B14F-4D97-AF65-F5344CB8AC3E}">
        <p14:creationId xmlns:p14="http://schemas.microsoft.com/office/powerpoint/2010/main" val="3814318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34DE8F-04ED-491E-B9FF-B38E22B9BE5E}" type="datetimeFigureOut">
              <a:rPr lang="pt-BR" smtClean="0"/>
              <a:t>30/01/2020</a:t>
            </a:fld>
            <a:endParaRPr lang="pt-BR"/>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F46FFA18-EFD2-47E7-A0F1-CF7BEACFE169}" type="slidenum">
              <a:rPr lang="pt-BR" smtClean="0"/>
              <a:t>‹#›</a:t>
            </a:fld>
            <a:endParaRPr lang="pt-BR"/>
          </a:p>
        </p:txBody>
      </p:sp>
    </p:spTree>
    <p:extLst>
      <p:ext uri="{BB962C8B-B14F-4D97-AF65-F5344CB8AC3E}">
        <p14:creationId xmlns:p14="http://schemas.microsoft.com/office/powerpoint/2010/main" val="563851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AD34DE8F-04ED-491E-B9FF-B38E22B9BE5E}" type="datetimeFigureOut">
              <a:rPr lang="pt-BR" smtClean="0"/>
              <a:t>30/01/2020</a:t>
            </a:fld>
            <a:endParaRPr lang="pt-BR"/>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pt-BR"/>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F46FFA18-EFD2-47E7-A0F1-CF7BEACFE169}" type="slidenum">
              <a:rPr lang="pt-BR" smtClean="0"/>
              <a:t>‹#›</a:t>
            </a:fld>
            <a:endParaRPr lang="pt-BR"/>
          </a:p>
        </p:txBody>
      </p:sp>
    </p:spTree>
    <p:extLst>
      <p:ext uri="{BB962C8B-B14F-4D97-AF65-F5344CB8AC3E}">
        <p14:creationId xmlns:p14="http://schemas.microsoft.com/office/powerpoint/2010/main" val="29146204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2.png"/><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pt-BR" dirty="0" smtClean="0">
                <a:latin typeface="AvenirNext LT Pro HeavyCn" panose="020B0906020202020204" pitchFamily="34" charset="0"/>
              </a:rPr>
              <a:t>passe livre</a:t>
            </a:r>
            <a:endParaRPr lang="pt-BR" dirty="0">
              <a:latin typeface="AvenirNext LT Pro HeavyCn" panose="020B0906020202020204" pitchFamily="34" charset="0"/>
            </a:endParaRPr>
          </a:p>
        </p:txBody>
      </p:sp>
      <p:sp>
        <p:nvSpPr>
          <p:cNvPr id="3" name="Subtitle 2"/>
          <p:cNvSpPr>
            <a:spLocks noGrp="1"/>
          </p:cNvSpPr>
          <p:nvPr>
            <p:ph type="subTitle" idx="1"/>
          </p:nvPr>
        </p:nvSpPr>
        <p:spPr>
          <a:xfrm>
            <a:off x="1069846" y="4468031"/>
            <a:ext cx="5794092" cy="1315252"/>
          </a:xfrm>
        </p:spPr>
        <p:txBody>
          <a:bodyPr>
            <a:normAutofit/>
          </a:bodyPr>
          <a:lstStyle/>
          <a:p>
            <a:r>
              <a:rPr lang="pt-BR" sz="2800" dirty="0" smtClean="0">
                <a:latin typeface="AvenirNext LT Pro HeavyCn" panose="020B0906020202020204" pitchFamily="34" charset="0"/>
                <a:ea typeface="Adobe Fan Heiti Std B" panose="020B0700000000000000" pitchFamily="34" charset="-128"/>
              </a:rPr>
              <a:t>As possibilidades da tarifa zero</a:t>
            </a:r>
          </a:p>
          <a:p>
            <a:r>
              <a:rPr lang="pt-BR" sz="2800" dirty="0" smtClean="0">
                <a:latin typeface="AvenirNext LT Pro HeavyCn" panose="020B0906020202020204" pitchFamily="34" charset="0"/>
                <a:ea typeface="Adobe Fan Heiti Std B" panose="020B0700000000000000" pitchFamily="34" charset="-128"/>
              </a:rPr>
              <a:t>contra a distopia da </a:t>
            </a:r>
            <a:r>
              <a:rPr lang="pt-BR" sz="2800" dirty="0" err="1" smtClean="0">
                <a:latin typeface="AvenirNext LT Pro HeavyCn" panose="020B0906020202020204" pitchFamily="34" charset="0"/>
                <a:ea typeface="Adobe Fan Heiti Std B" panose="020B0700000000000000" pitchFamily="34" charset="-128"/>
              </a:rPr>
              <a:t>uberização</a:t>
            </a:r>
            <a:endParaRPr lang="pt-BR" sz="2800" dirty="0">
              <a:latin typeface="AvenirNext LT Pro HeavyCn" panose="020B0906020202020204" pitchFamily="34" charset="0"/>
              <a:ea typeface="Adobe Fan Heiti Std B" panose="020B0700000000000000" pitchFamily="34" charset="-128"/>
            </a:endParaRPr>
          </a:p>
        </p:txBody>
      </p:sp>
      <p:sp>
        <p:nvSpPr>
          <p:cNvPr id="4" name="Subtitle 2"/>
          <p:cNvSpPr txBox="1">
            <a:spLocks/>
          </p:cNvSpPr>
          <p:nvPr/>
        </p:nvSpPr>
        <p:spPr>
          <a:xfrm>
            <a:off x="5930537" y="4468032"/>
            <a:ext cx="5209903" cy="1113372"/>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200"/>
              </a:spcBef>
              <a:buClr>
                <a:schemeClr val="accent1">
                  <a:lumMod val="75000"/>
                </a:schemeClr>
              </a:buClr>
              <a:buSzPct val="85000"/>
              <a:buFont typeface="Wingdings" pitchFamily="2" charset="2"/>
              <a:buNone/>
              <a:defRPr sz="2200" kern="1200">
                <a:solidFill>
                  <a:schemeClr val="tx1"/>
                </a:solidFill>
                <a:latin typeface="+mn-lt"/>
                <a:ea typeface="+mn-ea"/>
                <a:cs typeface="+mn-cs"/>
              </a:defRPr>
            </a:lvl1pPr>
            <a:lvl2pPr marL="4572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200" kern="1200">
                <a:solidFill>
                  <a:schemeClr val="tx1"/>
                </a:solidFill>
                <a:latin typeface="+mn-lt"/>
                <a:ea typeface="+mn-ea"/>
                <a:cs typeface="+mn-cs"/>
              </a:defRPr>
            </a:lvl2pPr>
            <a:lvl3pPr marL="9144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200" kern="1200">
                <a:solidFill>
                  <a:schemeClr val="tx1"/>
                </a:solidFill>
                <a:latin typeface="+mn-lt"/>
                <a:ea typeface="+mn-ea"/>
                <a:cs typeface="+mn-cs"/>
              </a:defRPr>
            </a:lvl3pPr>
            <a:lvl4pPr marL="13716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9pPr>
          </a:lstStyle>
          <a:p>
            <a:r>
              <a:rPr lang="pt-BR" sz="1800" dirty="0" smtClean="0">
                <a:latin typeface="AvenirNext LT Pro HeavyCn" panose="020B0906020202020204" pitchFamily="34" charset="0"/>
                <a:ea typeface="Adobe Fan Heiti Std B" panose="020B0700000000000000" pitchFamily="34" charset="-128"/>
              </a:rPr>
              <a:t>Debate de lançamento </a:t>
            </a:r>
          </a:p>
          <a:p>
            <a:r>
              <a:rPr lang="pt-BR" sz="1800" dirty="0" smtClean="0">
                <a:latin typeface="AvenirNext LT Pro HeavyCn" panose="020B0906020202020204" pitchFamily="34" charset="0"/>
                <a:ea typeface="Adobe Fan Heiti Std B" panose="020B0700000000000000" pitchFamily="34" charset="-128"/>
              </a:rPr>
              <a:t>Livraria Tapera </a:t>
            </a:r>
            <a:r>
              <a:rPr lang="pt-BR" sz="1800" dirty="0" err="1" smtClean="0">
                <a:latin typeface="AvenirNext LT Pro HeavyCn" panose="020B0906020202020204" pitchFamily="34" charset="0"/>
                <a:ea typeface="Adobe Fan Heiti Std B" panose="020B0700000000000000" pitchFamily="34" charset="-128"/>
              </a:rPr>
              <a:t>Taperá</a:t>
            </a:r>
            <a:endParaRPr lang="pt-BR" sz="1800" dirty="0" smtClean="0">
              <a:latin typeface="AvenirNext LT Pro HeavyCn" panose="020B0906020202020204" pitchFamily="34" charset="0"/>
              <a:ea typeface="Adobe Fan Heiti Std B" panose="020B0700000000000000" pitchFamily="34" charset="-128"/>
            </a:endParaRPr>
          </a:p>
          <a:p>
            <a:r>
              <a:rPr lang="pt-BR" sz="1800" dirty="0" smtClean="0">
                <a:latin typeface="AvenirNext LT Pro HeavyCn" panose="020B0906020202020204" pitchFamily="34" charset="0"/>
                <a:ea typeface="Adobe Fan Heiti Std B" panose="020B0700000000000000" pitchFamily="34" charset="-128"/>
              </a:rPr>
              <a:t>São Paulo - 29/01/2020</a:t>
            </a:r>
            <a:endParaRPr lang="pt-BR" sz="1800" dirty="0">
              <a:latin typeface="AvenirNext LT Pro HeavyCn" panose="020B0906020202020204" pitchFamily="34" charset="0"/>
              <a:ea typeface="Adobe Fan Heiti Std B" panose="020B0700000000000000" pitchFamily="34" charset="-12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12363">
            <a:off x="8558232" y="1110634"/>
            <a:ext cx="2961643" cy="4477582"/>
          </a:xfrm>
          <a:prstGeom prst="rect">
            <a:avLst/>
          </a:prstGeom>
        </p:spPr>
      </p:pic>
    </p:spTree>
    <p:extLst>
      <p:ext uri="{BB962C8B-B14F-4D97-AF65-F5344CB8AC3E}">
        <p14:creationId xmlns:p14="http://schemas.microsoft.com/office/powerpoint/2010/main" val="24357906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latin typeface="AvenirNext LT Pro HeavyCn" panose="020B0906020202020204" pitchFamily="34" charset="0"/>
              </a:rPr>
              <a:t>Apocalipse motorizado</a:t>
            </a:r>
            <a:endParaRPr lang="pt-BR" dirty="0">
              <a:latin typeface="AvenirNext LT Pro HeavyCn" panose="020B0906020202020204" pitchFamily="34" charset="0"/>
            </a:endParaRPr>
          </a:p>
        </p:txBody>
      </p:sp>
      <p:sp>
        <p:nvSpPr>
          <p:cNvPr id="3" name="Text Placeholder 2"/>
          <p:cNvSpPr>
            <a:spLocks noGrp="1"/>
          </p:cNvSpPr>
          <p:nvPr>
            <p:ph type="body" idx="1"/>
          </p:nvPr>
        </p:nvSpPr>
        <p:spPr>
          <a:xfrm>
            <a:off x="851771" y="5020056"/>
            <a:ext cx="10596518" cy="1066800"/>
          </a:xfrm>
        </p:spPr>
        <p:txBody>
          <a:bodyPr>
            <a:normAutofit/>
          </a:bodyPr>
          <a:lstStyle/>
          <a:p>
            <a:r>
              <a:rPr lang="pt-BR" sz="2800" dirty="0" smtClean="0">
                <a:latin typeface="AvenirNext LT Pro HeavyCn" panose="020B0906020202020204" pitchFamily="34" charset="0"/>
              </a:rPr>
              <a:t>O colapso das cidades baseadas em transporte individual privado</a:t>
            </a:r>
            <a:endParaRPr lang="pt-BR" sz="2800" dirty="0">
              <a:latin typeface="AvenirNext LT Pro HeavyCn" panose="020B0906020202020204" pitchFamily="34" charset="0"/>
            </a:endParaRPr>
          </a:p>
        </p:txBody>
      </p:sp>
    </p:spTree>
    <p:extLst>
      <p:ext uri="{BB962C8B-B14F-4D97-AF65-F5344CB8AC3E}">
        <p14:creationId xmlns:p14="http://schemas.microsoft.com/office/powerpoint/2010/main" val="32371108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1924" y="246744"/>
            <a:ext cx="3903618" cy="2031274"/>
          </a:xfrm>
        </p:spPr>
        <p:txBody>
          <a:bodyPr>
            <a:normAutofit/>
          </a:bodyPr>
          <a:lstStyle/>
          <a:p>
            <a:r>
              <a:rPr lang="pt-BR" sz="3600" dirty="0" smtClean="0">
                <a:latin typeface="AvenirNext LT Pro HeavyCn" panose="020B0906020202020204" pitchFamily="34" charset="0"/>
              </a:rPr>
              <a:t>Mais carros </a:t>
            </a:r>
            <a:br>
              <a:rPr lang="pt-BR" sz="3600" dirty="0" smtClean="0">
                <a:latin typeface="AvenirNext LT Pro HeavyCn" panose="020B0906020202020204" pitchFamily="34" charset="0"/>
              </a:rPr>
            </a:br>
            <a:r>
              <a:rPr lang="pt-BR" sz="3600" dirty="0" smtClean="0">
                <a:latin typeface="AvenirNext LT Pro HeavyCn" panose="020B0906020202020204" pitchFamily="34" charset="0"/>
              </a:rPr>
              <a:t>e motos nas ruas </a:t>
            </a:r>
            <a:endParaRPr lang="pt-BR" sz="3600" dirty="0">
              <a:latin typeface="AvenirNext LT Pro HeavyCn" panose="020B0906020202020204" pitchFamily="34" charset="0"/>
            </a:endParaRPr>
          </a:p>
        </p:txBody>
      </p:sp>
      <p:sp>
        <p:nvSpPr>
          <p:cNvPr id="4" name="Text Placeholder 3"/>
          <p:cNvSpPr>
            <a:spLocks noGrp="1"/>
          </p:cNvSpPr>
          <p:nvPr>
            <p:ph type="body" sz="half" idx="2"/>
          </p:nvPr>
        </p:nvSpPr>
        <p:spPr>
          <a:xfrm>
            <a:off x="8300580" y="2407920"/>
            <a:ext cx="3966306" cy="3411583"/>
          </a:xfrm>
        </p:spPr>
        <p:txBody>
          <a:bodyPr>
            <a:normAutofit fontScale="92500" lnSpcReduction="10000"/>
          </a:bodyPr>
          <a:lstStyle/>
          <a:p>
            <a:r>
              <a:rPr lang="pt-BR" sz="2300" dirty="0" smtClean="0">
                <a:solidFill>
                  <a:schemeClr val="accent1"/>
                </a:solidFill>
                <a:latin typeface="AvenirNext LT Pro HeavyCn" panose="020B0906020202020204" pitchFamily="34" charset="0"/>
              </a:rPr>
              <a:t>Em 1998</a:t>
            </a:r>
          </a:p>
          <a:p>
            <a:r>
              <a:rPr lang="pt-BR" sz="2300" dirty="0" smtClean="0">
                <a:solidFill>
                  <a:schemeClr val="tx2"/>
                </a:solidFill>
                <a:latin typeface="AvenirNext LT Pro HeavyCn" panose="020B0906020202020204" pitchFamily="34" charset="0"/>
              </a:rPr>
              <a:t>1 carro para cara 9,9 habitantes</a:t>
            </a:r>
          </a:p>
          <a:p>
            <a:r>
              <a:rPr lang="pt-BR" sz="2300" dirty="0" smtClean="0">
                <a:solidFill>
                  <a:schemeClr val="tx2"/>
                </a:solidFill>
                <a:latin typeface="AvenirNext LT Pro HeavyCn" panose="020B0906020202020204" pitchFamily="34" charset="0"/>
              </a:rPr>
              <a:t>1 moto para cada 66,6 habitantes </a:t>
            </a:r>
          </a:p>
          <a:p>
            <a:endParaRPr lang="pt-BR" sz="2300" dirty="0" smtClean="0">
              <a:solidFill>
                <a:schemeClr val="tx2"/>
              </a:solidFill>
              <a:latin typeface="AvenirNext LT Pro HeavyCn" panose="020B0906020202020204" pitchFamily="34" charset="0"/>
            </a:endParaRPr>
          </a:p>
          <a:p>
            <a:endParaRPr lang="pt-BR" sz="2300" dirty="0">
              <a:solidFill>
                <a:schemeClr val="tx2"/>
              </a:solidFill>
              <a:latin typeface="AvenirNext LT Pro HeavyCn" panose="020B0906020202020204" pitchFamily="34" charset="0"/>
            </a:endParaRPr>
          </a:p>
          <a:p>
            <a:r>
              <a:rPr lang="pt-BR" sz="2300" dirty="0">
                <a:solidFill>
                  <a:schemeClr val="accent1"/>
                </a:solidFill>
                <a:latin typeface="AvenirNext LT Pro HeavyCn" panose="020B0906020202020204" pitchFamily="34" charset="0"/>
              </a:rPr>
              <a:t>Em </a:t>
            </a:r>
            <a:r>
              <a:rPr lang="pt-BR" sz="2300" dirty="0" smtClean="0">
                <a:solidFill>
                  <a:schemeClr val="accent1"/>
                </a:solidFill>
                <a:latin typeface="AvenirNext LT Pro HeavyCn" panose="020B0906020202020204" pitchFamily="34" charset="0"/>
              </a:rPr>
              <a:t>2018</a:t>
            </a:r>
            <a:endParaRPr lang="pt-BR" sz="2300" dirty="0">
              <a:solidFill>
                <a:schemeClr val="accent1"/>
              </a:solidFill>
              <a:latin typeface="AvenirNext LT Pro HeavyCn" panose="020B0906020202020204" pitchFamily="34" charset="0"/>
            </a:endParaRPr>
          </a:p>
          <a:p>
            <a:r>
              <a:rPr lang="pt-BR" sz="2300" dirty="0">
                <a:solidFill>
                  <a:schemeClr val="tx2"/>
                </a:solidFill>
                <a:latin typeface="AvenirNext LT Pro HeavyCn" panose="020B0906020202020204" pitchFamily="34" charset="0"/>
              </a:rPr>
              <a:t>1 carro para cara </a:t>
            </a:r>
            <a:r>
              <a:rPr lang="pt-BR" sz="2300" dirty="0" smtClean="0">
                <a:solidFill>
                  <a:schemeClr val="tx2"/>
                </a:solidFill>
                <a:latin typeface="AvenirNext LT Pro HeavyCn" panose="020B0906020202020204" pitchFamily="34" charset="0"/>
              </a:rPr>
              <a:t>3,8 </a:t>
            </a:r>
            <a:r>
              <a:rPr lang="pt-BR" sz="2300" dirty="0">
                <a:solidFill>
                  <a:schemeClr val="tx2"/>
                </a:solidFill>
                <a:latin typeface="AvenirNext LT Pro HeavyCn" panose="020B0906020202020204" pitchFamily="34" charset="0"/>
              </a:rPr>
              <a:t>habitantes</a:t>
            </a:r>
          </a:p>
          <a:p>
            <a:r>
              <a:rPr lang="pt-BR" sz="2300" dirty="0">
                <a:solidFill>
                  <a:schemeClr val="tx2"/>
                </a:solidFill>
                <a:latin typeface="AvenirNext LT Pro HeavyCn" panose="020B0906020202020204" pitchFamily="34" charset="0"/>
              </a:rPr>
              <a:t>1 moto para cada </a:t>
            </a:r>
            <a:r>
              <a:rPr lang="pt-BR" sz="2300" dirty="0" smtClean="0">
                <a:solidFill>
                  <a:schemeClr val="tx2"/>
                </a:solidFill>
                <a:latin typeface="AvenirNext LT Pro HeavyCn" panose="020B0906020202020204" pitchFamily="34" charset="0"/>
              </a:rPr>
              <a:t>9,4 </a:t>
            </a:r>
            <a:r>
              <a:rPr lang="pt-BR" sz="2300" dirty="0">
                <a:solidFill>
                  <a:schemeClr val="tx2"/>
                </a:solidFill>
                <a:latin typeface="AvenirNext LT Pro HeavyCn" panose="020B0906020202020204" pitchFamily="34" charset="0"/>
              </a:rPr>
              <a:t>habitantes </a:t>
            </a:r>
          </a:p>
          <a:p>
            <a:endParaRPr lang="pt-BR" dirty="0"/>
          </a:p>
        </p:txBody>
      </p:sp>
      <p:graphicFrame>
        <p:nvGraphicFramePr>
          <p:cNvPr id="22" name="Content Placeholder 21"/>
          <p:cNvGraphicFramePr>
            <a:graphicFrameLocks noGrp="1"/>
          </p:cNvGraphicFramePr>
          <p:nvPr>
            <p:ph idx="1"/>
            <p:extLst>
              <p:ext uri="{D42A27DB-BD31-4B8C-83A1-F6EECF244321}">
                <p14:modId xmlns:p14="http://schemas.microsoft.com/office/powerpoint/2010/main" val="3032114095"/>
              </p:ext>
            </p:extLst>
          </p:nvPr>
        </p:nvGraphicFramePr>
        <p:xfrm>
          <a:off x="145143" y="145143"/>
          <a:ext cx="7982857" cy="6197599"/>
        </p:xfrm>
        <a:graphic>
          <a:graphicData uri="http://schemas.openxmlformats.org/drawingml/2006/chart">
            <c:chart xmlns:c="http://schemas.openxmlformats.org/drawingml/2006/chart" xmlns:r="http://schemas.openxmlformats.org/officeDocument/2006/relationships" r:id="rId2"/>
          </a:graphicData>
        </a:graphic>
      </p:graphicFrame>
      <p:sp>
        <p:nvSpPr>
          <p:cNvPr id="24" name="Rectangle 23"/>
          <p:cNvSpPr/>
          <p:nvPr/>
        </p:nvSpPr>
        <p:spPr>
          <a:xfrm>
            <a:off x="6096000" y="6488668"/>
            <a:ext cx="2245808" cy="369332"/>
          </a:xfrm>
          <a:prstGeom prst="rect">
            <a:avLst/>
          </a:prstGeom>
        </p:spPr>
        <p:txBody>
          <a:bodyPr wrap="none">
            <a:spAutoFit/>
          </a:bodyPr>
          <a:lstStyle/>
          <a:p>
            <a:r>
              <a:rPr lang="pt-BR" sz="1400" i="1" dirty="0" smtClean="0"/>
              <a:t>Fonte: IBGE e DENATRAN</a:t>
            </a:r>
            <a:r>
              <a:rPr lang="pt-BR" dirty="0" smtClean="0"/>
              <a:t> </a:t>
            </a:r>
            <a:endParaRPr lang="pt-BR" dirty="0"/>
          </a:p>
        </p:txBody>
      </p:sp>
      <p:sp>
        <p:nvSpPr>
          <p:cNvPr id="26" name="Rectangle 25"/>
          <p:cNvSpPr/>
          <p:nvPr/>
        </p:nvSpPr>
        <p:spPr>
          <a:xfrm>
            <a:off x="1023257" y="685800"/>
            <a:ext cx="1548822" cy="400110"/>
          </a:xfrm>
          <a:prstGeom prst="rect">
            <a:avLst/>
          </a:prstGeom>
        </p:spPr>
        <p:txBody>
          <a:bodyPr wrap="none">
            <a:spAutoFit/>
          </a:bodyPr>
          <a:lstStyle/>
          <a:p>
            <a:r>
              <a:rPr lang="pt-BR" sz="2000" dirty="0"/>
              <a:t>e</a:t>
            </a:r>
            <a:r>
              <a:rPr lang="pt-BR" sz="2000" dirty="0" smtClean="0"/>
              <a:t>m milhões</a:t>
            </a:r>
            <a:endParaRPr lang="pt-BR" sz="2800" dirty="0"/>
          </a:p>
        </p:txBody>
      </p:sp>
    </p:spTree>
    <p:extLst>
      <p:ext uri="{BB962C8B-B14F-4D97-AF65-F5344CB8AC3E}">
        <p14:creationId xmlns:p14="http://schemas.microsoft.com/office/powerpoint/2010/main" val="38532100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0641705" y="3962611"/>
            <a:ext cx="1550295" cy="1229544"/>
          </a:xfrm>
          <a:prstGeom prst="rect">
            <a:avLst/>
          </a:prstGeom>
        </p:spPr>
      </p:pic>
      <p:sp>
        <p:nvSpPr>
          <p:cNvPr id="2" name="Title 1"/>
          <p:cNvSpPr>
            <a:spLocks noGrp="1"/>
          </p:cNvSpPr>
          <p:nvPr>
            <p:ph type="title"/>
          </p:nvPr>
        </p:nvSpPr>
        <p:spPr>
          <a:xfrm>
            <a:off x="8549640" y="449942"/>
            <a:ext cx="3200400" cy="1044303"/>
          </a:xfrm>
        </p:spPr>
        <p:txBody>
          <a:bodyPr/>
          <a:lstStyle/>
          <a:p>
            <a:r>
              <a:rPr lang="pt-BR" dirty="0" smtClean="0">
                <a:latin typeface="AvenirNext LT Pro HeavyCn" panose="020B0906020202020204" pitchFamily="34" charset="0"/>
              </a:rPr>
              <a:t>Motorização subsidiada</a:t>
            </a:r>
            <a:endParaRPr lang="pt-BR" dirty="0">
              <a:latin typeface="AvenirNext LT Pro HeavyCn" panose="020B0906020202020204" pitchFamily="34" charset="0"/>
            </a:endParaRPr>
          </a:p>
        </p:txBody>
      </p:sp>
      <p:sp>
        <p:nvSpPr>
          <p:cNvPr id="4" name="Text Placeholder 3"/>
          <p:cNvSpPr>
            <a:spLocks noGrp="1"/>
          </p:cNvSpPr>
          <p:nvPr>
            <p:ph type="body" sz="half" idx="2"/>
          </p:nvPr>
        </p:nvSpPr>
        <p:spPr>
          <a:xfrm>
            <a:off x="8483510" y="1295975"/>
            <a:ext cx="3266530" cy="5333272"/>
          </a:xfrm>
        </p:spPr>
        <p:txBody>
          <a:bodyPr>
            <a:normAutofit fontScale="62500" lnSpcReduction="20000"/>
          </a:bodyPr>
          <a:lstStyle/>
          <a:p>
            <a:endParaRPr lang="pt-BR" sz="2800" dirty="0">
              <a:solidFill>
                <a:schemeClr val="accent1"/>
              </a:solidFill>
              <a:latin typeface="AvenirNext LT Pro HeavyCn" panose="020B0906020202020204" pitchFamily="34" charset="0"/>
            </a:endParaRPr>
          </a:p>
          <a:p>
            <a:r>
              <a:rPr lang="pt-BR" sz="2800" dirty="0" smtClean="0">
                <a:solidFill>
                  <a:schemeClr val="tx2"/>
                </a:solidFill>
                <a:latin typeface="AvenirNext LT Pro HeavyCn" panose="020B0906020202020204" pitchFamily="34" charset="0"/>
              </a:rPr>
              <a:t>Desde </a:t>
            </a:r>
            <a:r>
              <a:rPr lang="pt-BR" sz="2800" dirty="0" smtClean="0">
                <a:solidFill>
                  <a:schemeClr val="accent1"/>
                </a:solidFill>
                <a:latin typeface="AvenirNext LT Pro HeavyCn" panose="020B0906020202020204" pitchFamily="34" charset="0"/>
              </a:rPr>
              <a:t>2007</a:t>
            </a:r>
            <a:r>
              <a:rPr lang="pt-BR" sz="2800" dirty="0" smtClean="0">
                <a:solidFill>
                  <a:schemeClr val="tx2"/>
                </a:solidFill>
                <a:latin typeface="AvenirNext LT Pro HeavyCn" panose="020B0906020202020204" pitchFamily="34" charset="0"/>
              </a:rPr>
              <a:t>, indústria automotiva produz ou importa </a:t>
            </a:r>
            <a:r>
              <a:rPr lang="pt-BR" sz="2800" dirty="0" smtClean="0">
                <a:solidFill>
                  <a:schemeClr val="accent1"/>
                </a:solidFill>
                <a:latin typeface="AvenirNext LT Pro HeavyCn" panose="020B0906020202020204" pitchFamily="34" charset="0"/>
              </a:rPr>
              <a:t>pelo menos 2 milhões </a:t>
            </a:r>
            <a:r>
              <a:rPr lang="pt-BR" sz="2800" dirty="0" smtClean="0">
                <a:solidFill>
                  <a:schemeClr val="tx2"/>
                </a:solidFill>
                <a:latin typeface="AvenirNext LT Pro HeavyCn" panose="020B0906020202020204" pitchFamily="34" charset="0"/>
              </a:rPr>
              <a:t>de veículos </a:t>
            </a:r>
            <a:r>
              <a:rPr lang="pt-BR" sz="2800" smtClean="0">
                <a:solidFill>
                  <a:schemeClr val="accent1"/>
                </a:solidFill>
                <a:latin typeface="AvenirNext LT Pro HeavyCn" panose="020B0906020202020204" pitchFamily="34" charset="0"/>
              </a:rPr>
              <a:t>por ano</a:t>
            </a:r>
            <a:r>
              <a:rPr lang="pt-BR" sz="2800" smtClean="0">
                <a:solidFill>
                  <a:schemeClr val="tx2"/>
                </a:solidFill>
                <a:latin typeface="AvenirNext LT Pro HeavyCn" panose="020B0906020202020204" pitchFamily="34" charset="0"/>
              </a:rPr>
              <a:t>  </a:t>
            </a:r>
            <a:endParaRPr lang="pt-BR" sz="2800" dirty="0">
              <a:solidFill>
                <a:schemeClr val="tx2"/>
              </a:solidFill>
              <a:latin typeface="AvenirNext LT Pro HeavyCn" panose="020B0906020202020204" pitchFamily="34" charset="0"/>
            </a:endParaRPr>
          </a:p>
          <a:p>
            <a:endParaRPr lang="pt-BR" dirty="0">
              <a:solidFill>
                <a:schemeClr val="tx2"/>
              </a:solidFill>
              <a:latin typeface="AvenirNext LT Pro HeavyCn" panose="020B0906020202020204" pitchFamily="34" charset="0"/>
            </a:endParaRPr>
          </a:p>
          <a:p>
            <a:r>
              <a:rPr lang="pt-BR" sz="2800" dirty="0">
                <a:solidFill>
                  <a:schemeClr val="tx2"/>
                </a:solidFill>
                <a:latin typeface="AvenirNext LT Pro HeavyCn" panose="020B0906020202020204" pitchFamily="34" charset="0"/>
              </a:rPr>
              <a:t>Em </a:t>
            </a:r>
            <a:r>
              <a:rPr lang="pt-BR" sz="2800" dirty="0" smtClean="0">
                <a:solidFill>
                  <a:schemeClr val="tx2"/>
                </a:solidFill>
                <a:latin typeface="AvenirNext LT Pro HeavyCn" panose="020B0906020202020204" pitchFamily="34" charset="0"/>
              </a:rPr>
              <a:t>2012, pico de </a:t>
            </a:r>
            <a:r>
              <a:rPr lang="pt-BR" sz="2800" dirty="0" smtClean="0">
                <a:solidFill>
                  <a:schemeClr val="accent1"/>
                </a:solidFill>
                <a:latin typeface="AvenirNext LT Pro HeavyCn" panose="020B0906020202020204" pitchFamily="34" charset="0"/>
              </a:rPr>
              <a:t>3,8 milhões </a:t>
            </a:r>
            <a:r>
              <a:rPr lang="pt-BR" sz="2800" dirty="0" smtClean="0">
                <a:solidFill>
                  <a:schemeClr val="tx2"/>
                </a:solidFill>
                <a:latin typeface="AvenirNext LT Pro HeavyCn" panose="020B0906020202020204" pitchFamily="34" charset="0"/>
              </a:rPr>
              <a:t>de veículos novos nas ruas</a:t>
            </a:r>
          </a:p>
          <a:p>
            <a:endParaRPr lang="pt-BR" sz="2800" dirty="0">
              <a:solidFill>
                <a:schemeClr val="tx2"/>
              </a:solidFill>
              <a:latin typeface="AvenirNext LT Pro HeavyCn" panose="020B0906020202020204" pitchFamily="34" charset="0"/>
            </a:endParaRPr>
          </a:p>
          <a:p>
            <a:r>
              <a:rPr lang="pt-BR" sz="2800" dirty="0" smtClean="0">
                <a:solidFill>
                  <a:schemeClr val="tx2"/>
                </a:solidFill>
                <a:latin typeface="AvenirNext LT Pro HeavyCn" panose="020B0906020202020204" pitchFamily="34" charset="0"/>
              </a:rPr>
              <a:t>Em 2018, </a:t>
            </a:r>
            <a:r>
              <a:rPr lang="pt-BR" sz="2800" dirty="0" smtClean="0">
                <a:solidFill>
                  <a:schemeClr val="accent1"/>
                </a:solidFill>
                <a:latin typeface="AvenirNext LT Pro HeavyCn" panose="020B0906020202020204" pitchFamily="34" charset="0"/>
              </a:rPr>
              <a:t>de 2,8 milhões </a:t>
            </a:r>
            <a:r>
              <a:rPr lang="pt-BR" sz="2800" dirty="0" smtClean="0">
                <a:solidFill>
                  <a:schemeClr val="tx2"/>
                </a:solidFill>
                <a:latin typeface="AvenirNext LT Pro HeavyCn" panose="020B0906020202020204" pitchFamily="34" charset="0"/>
              </a:rPr>
              <a:t>de unidades novas:</a:t>
            </a:r>
          </a:p>
          <a:p>
            <a:endParaRPr lang="pt-BR" sz="2800" dirty="0" smtClean="0">
              <a:solidFill>
                <a:schemeClr val="tx2"/>
              </a:solidFill>
              <a:latin typeface="AvenirNext LT Pro HeavyCn" panose="020B0906020202020204" pitchFamily="34" charset="0"/>
            </a:endParaRPr>
          </a:p>
          <a:p>
            <a:endParaRPr lang="pt-BR" sz="2800" dirty="0" smtClean="0">
              <a:solidFill>
                <a:schemeClr val="tx2"/>
              </a:solidFill>
              <a:latin typeface="AvenirNext LT Pro HeavyCn" panose="020B0906020202020204" pitchFamily="34" charset="0"/>
            </a:endParaRPr>
          </a:p>
          <a:p>
            <a:r>
              <a:rPr lang="pt-BR" sz="2800" dirty="0" smtClean="0">
                <a:solidFill>
                  <a:schemeClr val="tx2"/>
                </a:solidFill>
                <a:latin typeface="AvenirNext LT Pro HeavyCn" panose="020B0906020202020204" pitchFamily="34" charset="0"/>
              </a:rPr>
              <a:t> </a:t>
            </a:r>
            <a:r>
              <a:rPr lang="pt-BR" sz="2800" dirty="0" smtClean="0">
                <a:solidFill>
                  <a:schemeClr val="accent1"/>
                </a:solidFill>
                <a:latin typeface="AvenirNext LT Pro HeavyCn" panose="020B0906020202020204" pitchFamily="34" charset="0"/>
              </a:rPr>
              <a:t>2,3 milhões carros</a:t>
            </a:r>
          </a:p>
          <a:p>
            <a:r>
              <a:rPr lang="pt-BR" sz="2600" dirty="0" smtClean="0">
                <a:solidFill>
                  <a:schemeClr val="tx2"/>
                </a:solidFill>
                <a:latin typeface="AvenirNext LT Pro HeavyCn" panose="020B0906020202020204" pitchFamily="34" charset="0"/>
              </a:rPr>
              <a:t>358 mil veículos comerciais leves</a:t>
            </a:r>
          </a:p>
          <a:p>
            <a:r>
              <a:rPr lang="pt-BR" sz="2600" dirty="0" smtClean="0">
                <a:solidFill>
                  <a:schemeClr val="tx2"/>
                </a:solidFill>
                <a:latin typeface="AvenirNext LT Pro HeavyCn" panose="020B0906020202020204" pitchFamily="34" charset="0"/>
              </a:rPr>
              <a:t>105.534 caminhões</a:t>
            </a:r>
          </a:p>
          <a:p>
            <a:r>
              <a:rPr lang="pt-BR" sz="2600" dirty="0" smtClean="0">
                <a:solidFill>
                  <a:schemeClr val="accent1"/>
                </a:solidFill>
                <a:latin typeface="AvenirNext LT Pro HeavyCn" panose="020B0906020202020204" pitchFamily="34" charset="0"/>
              </a:rPr>
              <a:t>28,536 ônibus</a:t>
            </a:r>
            <a:endParaRPr lang="pt-BR" sz="2600" dirty="0">
              <a:solidFill>
                <a:schemeClr val="accent1"/>
              </a:solidFill>
              <a:latin typeface="AvenirNext LT Pro HeavyCn" panose="020B0906020202020204" pitchFamily="34" charset="0"/>
            </a:endParaRPr>
          </a:p>
          <a:p>
            <a:endParaRPr lang="pt-BR" dirty="0">
              <a:solidFill>
                <a:schemeClr val="tx2"/>
              </a:solidFill>
              <a:latin typeface="AvenirNext LT Pro HeavyCn" panose="020B0906020202020204" pitchFamily="34" charset="0"/>
            </a:endParaRPr>
          </a:p>
          <a:p>
            <a:endParaRPr lang="pt-BR" dirty="0"/>
          </a:p>
          <a:p>
            <a:endParaRPr lang="pt-BR" dirty="0"/>
          </a:p>
        </p:txBody>
      </p:sp>
      <p:pic>
        <p:nvPicPr>
          <p:cNvPr id="7" name="Picture Placeholder 6"/>
          <p:cNvPicPr>
            <a:picLocks noGrp="1" noChangeAspect="1"/>
          </p:cNvPicPr>
          <p:nvPr>
            <p:ph type="pic" idx="1"/>
          </p:nvPr>
        </p:nvPicPr>
        <p:blipFill>
          <a:blip r:embed="rId3">
            <a:extLst>
              <a:ext uri="{28A0092B-C50C-407E-A947-70E740481C1C}">
                <a14:useLocalDpi xmlns:a14="http://schemas.microsoft.com/office/drawing/2010/main" val="0"/>
              </a:ext>
            </a:extLst>
          </a:blip>
          <a:srcRect l="4592" r="4592"/>
          <a:stretch>
            <a:fillRect/>
          </a:stretch>
        </p:blipFill>
        <p:spPr/>
      </p:pic>
      <p:pic>
        <p:nvPicPr>
          <p:cNvPr id="8" name="Picture 7"/>
          <p:cNvPicPr>
            <a:picLocks noChangeAspect="1"/>
          </p:cNvPicPr>
          <p:nvPr/>
        </p:nvPicPr>
        <p:blipFill>
          <a:blip r:embed="rId4"/>
          <a:stretch>
            <a:fillRect/>
          </a:stretch>
        </p:blipFill>
        <p:spPr>
          <a:xfrm>
            <a:off x="10003076" y="6037942"/>
            <a:ext cx="736767" cy="703941"/>
          </a:xfrm>
          <a:prstGeom prst="rect">
            <a:avLst/>
          </a:prstGeom>
        </p:spPr>
      </p:pic>
    </p:spTree>
    <p:extLst>
      <p:ext uri="{BB962C8B-B14F-4D97-AF65-F5344CB8AC3E}">
        <p14:creationId xmlns:p14="http://schemas.microsoft.com/office/powerpoint/2010/main" val="23828155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10"/>
          <p:cNvSpPr/>
          <p:nvPr/>
        </p:nvSpPr>
        <p:spPr>
          <a:xfrm>
            <a:off x="8153188" y="2248625"/>
            <a:ext cx="725714" cy="3012440"/>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itle 1"/>
          <p:cNvSpPr>
            <a:spLocks noGrp="1"/>
          </p:cNvSpPr>
          <p:nvPr>
            <p:ph type="title"/>
          </p:nvPr>
        </p:nvSpPr>
        <p:spPr>
          <a:xfrm>
            <a:off x="8519189" y="308792"/>
            <a:ext cx="3200400" cy="1737360"/>
          </a:xfrm>
        </p:spPr>
        <p:txBody>
          <a:bodyPr>
            <a:normAutofit fontScale="90000"/>
          </a:bodyPr>
          <a:lstStyle/>
          <a:p>
            <a:r>
              <a:rPr lang="pt-BR" dirty="0" smtClean="0"/>
              <a:t>Em São Paulo, mortes se concentram nas marginais - </a:t>
            </a:r>
            <a:r>
              <a:rPr lang="pt-BR" dirty="0" smtClean="0">
                <a:solidFill>
                  <a:schemeClr val="accent1">
                    <a:lumMod val="75000"/>
                  </a:schemeClr>
                </a:solidFill>
              </a:rPr>
              <a:t>2018</a:t>
            </a:r>
            <a:endParaRPr lang="pt-BR" dirty="0">
              <a:solidFill>
                <a:schemeClr val="accent1">
                  <a:lumMod val="75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11763387"/>
              </p:ext>
            </p:extLst>
          </p:nvPr>
        </p:nvGraphicFramePr>
        <p:xfrm>
          <a:off x="1175657" y="-347935"/>
          <a:ext cx="6711950" cy="5019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p:cNvSpPr>
            <a:spLocks noGrp="1"/>
          </p:cNvSpPr>
          <p:nvPr>
            <p:ph type="body" sz="half" idx="2"/>
          </p:nvPr>
        </p:nvSpPr>
        <p:spPr>
          <a:xfrm>
            <a:off x="1350554" y="4005942"/>
            <a:ext cx="3933371" cy="783772"/>
          </a:xfrm>
        </p:spPr>
        <p:txBody>
          <a:bodyPr>
            <a:normAutofit/>
          </a:bodyPr>
          <a:lstStyle/>
          <a:p>
            <a:r>
              <a:rPr lang="pt-BR" sz="2000" i="1" dirty="0">
                <a:solidFill>
                  <a:schemeClr val="tx1"/>
                </a:solidFill>
              </a:rPr>
              <a:t>FONTE: Sistema de Informações sobre Mobilidade do SUS</a:t>
            </a:r>
          </a:p>
        </p:txBody>
      </p:sp>
      <p:sp>
        <p:nvSpPr>
          <p:cNvPr id="6" name="Text Placeholder 3"/>
          <p:cNvSpPr txBox="1">
            <a:spLocks/>
          </p:cNvSpPr>
          <p:nvPr/>
        </p:nvSpPr>
        <p:spPr>
          <a:xfrm>
            <a:off x="8519189" y="2292894"/>
            <a:ext cx="3200400" cy="2765696"/>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Clr>
                <a:schemeClr val="accent1">
                  <a:lumMod val="75000"/>
                </a:schemeClr>
              </a:buClr>
              <a:buSzPct val="85000"/>
              <a:buFont typeface="Wingdings" pitchFamily="2" charset="2"/>
              <a:buNone/>
              <a:defRPr sz="1400" kern="1200">
                <a:solidFill>
                  <a:schemeClr val="accent1">
                    <a:lumMod val="75000"/>
                  </a:schemeClr>
                </a:solidFill>
                <a:latin typeface="+mn-lt"/>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9pPr>
          </a:lstStyle>
          <a:p>
            <a:pPr algn="r"/>
            <a:r>
              <a:rPr lang="pt-BR" sz="1800" dirty="0" smtClean="0">
                <a:solidFill>
                  <a:schemeClr val="tx1"/>
                </a:solidFill>
                <a:latin typeface="AvenirNext LT Pro HeavyCn" panose="020B0906020202020204" pitchFamily="34" charset="0"/>
              </a:rPr>
              <a:t>MARGINAL PINHEIROS</a:t>
            </a:r>
          </a:p>
          <a:p>
            <a:pPr algn="r"/>
            <a:r>
              <a:rPr lang="pt-BR" sz="1800" dirty="0" smtClean="0">
                <a:solidFill>
                  <a:schemeClr val="tx1"/>
                </a:solidFill>
                <a:latin typeface="AvenirNext LT Pro HeavyCn" panose="020B0906020202020204" pitchFamily="34" charset="0"/>
              </a:rPr>
              <a:t>245 ocorrências</a:t>
            </a:r>
            <a:br>
              <a:rPr lang="pt-BR" sz="1800" dirty="0" smtClean="0">
                <a:solidFill>
                  <a:schemeClr val="tx1"/>
                </a:solidFill>
                <a:latin typeface="AvenirNext LT Pro HeavyCn" panose="020B0906020202020204" pitchFamily="34" charset="0"/>
              </a:rPr>
            </a:br>
            <a:r>
              <a:rPr lang="pt-BR" sz="1800" dirty="0" smtClean="0">
                <a:solidFill>
                  <a:schemeClr val="accent2"/>
                </a:solidFill>
                <a:latin typeface="AvenirNext LT Pro HeavyCn" panose="020B0906020202020204" pitchFamily="34" charset="0"/>
              </a:rPr>
              <a:t>22 mortos</a:t>
            </a:r>
            <a:r>
              <a:rPr lang="pt-BR" sz="1800" dirty="0" smtClean="0">
                <a:solidFill>
                  <a:schemeClr val="tx1"/>
                </a:solidFill>
                <a:latin typeface="AvenirNext LT Pro HeavyCn" panose="020B0906020202020204" pitchFamily="34" charset="0"/>
              </a:rPr>
              <a:t/>
            </a:r>
            <a:br>
              <a:rPr lang="pt-BR" sz="1800" dirty="0" smtClean="0">
                <a:solidFill>
                  <a:schemeClr val="tx1"/>
                </a:solidFill>
                <a:latin typeface="AvenirNext LT Pro HeavyCn" panose="020B0906020202020204" pitchFamily="34" charset="0"/>
              </a:rPr>
            </a:br>
            <a:r>
              <a:rPr lang="pt-BR" sz="1800" dirty="0" smtClean="0">
                <a:solidFill>
                  <a:schemeClr val="tx1"/>
                </a:solidFill>
                <a:latin typeface="AvenirNext LT Pro HeavyCn" panose="020B0906020202020204" pitchFamily="34" charset="0"/>
              </a:rPr>
              <a:t>297 feridos </a:t>
            </a:r>
          </a:p>
          <a:p>
            <a:pPr algn="r"/>
            <a:r>
              <a:rPr lang="pt-BR" sz="1800" dirty="0" smtClean="0">
                <a:solidFill>
                  <a:schemeClr val="tx1"/>
                </a:solidFill>
                <a:latin typeface="AvenirNext LT Pro HeavyCn" panose="020B0906020202020204" pitchFamily="34" charset="0"/>
              </a:rPr>
              <a:t>MARGINAL TIETÊ</a:t>
            </a:r>
          </a:p>
          <a:p>
            <a:pPr algn="r"/>
            <a:r>
              <a:rPr lang="pt-BR" sz="1800" dirty="0" smtClean="0">
                <a:solidFill>
                  <a:schemeClr val="tx1"/>
                </a:solidFill>
                <a:latin typeface="AvenirNext LT Pro HeavyCn" panose="020B0906020202020204" pitchFamily="34" charset="0"/>
              </a:rPr>
              <a:t>224 registros</a:t>
            </a:r>
            <a:br>
              <a:rPr lang="pt-BR" sz="1800" dirty="0" smtClean="0">
                <a:solidFill>
                  <a:schemeClr val="tx1"/>
                </a:solidFill>
                <a:latin typeface="AvenirNext LT Pro HeavyCn" panose="020B0906020202020204" pitchFamily="34" charset="0"/>
              </a:rPr>
            </a:br>
            <a:r>
              <a:rPr lang="pt-BR" sz="1800" dirty="0" smtClean="0">
                <a:solidFill>
                  <a:schemeClr val="accent2"/>
                </a:solidFill>
                <a:latin typeface="AvenirNext LT Pro HeavyCn" panose="020B0906020202020204" pitchFamily="34" charset="0"/>
              </a:rPr>
              <a:t>14 mortos</a:t>
            </a:r>
            <a:r>
              <a:rPr lang="pt-BR" sz="1800" dirty="0" smtClean="0">
                <a:solidFill>
                  <a:schemeClr val="tx1"/>
                </a:solidFill>
                <a:latin typeface="AvenirNext LT Pro HeavyCn" panose="020B0906020202020204" pitchFamily="34" charset="0"/>
              </a:rPr>
              <a:t/>
            </a:r>
            <a:br>
              <a:rPr lang="pt-BR" sz="1800" dirty="0" smtClean="0">
                <a:solidFill>
                  <a:schemeClr val="tx1"/>
                </a:solidFill>
                <a:latin typeface="AvenirNext LT Pro HeavyCn" panose="020B0906020202020204" pitchFamily="34" charset="0"/>
              </a:rPr>
            </a:br>
            <a:r>
              <a:rPr lang="pt-BR" sz="1800" dirty="0" smtClean="0">
                <a:solidFill>
                  <a:schemeClr val="tx1"/>
                </a:solidFill>
                <a:latin typeface="AvenirNext LT Pro HeavyCn" panose="020B0906020202020204" pitchFamily="34" charset="0"/>
              </a:rPr>
              <a:t>250 feridos</a:t>
            </a:r>
          </a:p>
        </p:txBody>
      </p:sp>
      <p:graphicFrame>
        <p:nvGraphicFramePr>
          <p:cNvPr id="7" name="Table 6"/>
          <p:cNvGraphicFramePr>
            <a:graphicFrameLocks noGrp="1"/>
          </p:cNvGraphicFramePr>
          <p:nvPr>
            <p:extLst>
              <p:ext uri="{D42A27DB-BD31-4B8C-83A1-F6EECF244321}">
                <p14:modId xmlns:p14="http://schemas.microsoft.com/office/powerpoint/2010/main" val="2088707024"/>
              </p:ext>
            </p:extLst>
          </p:nvPr>
        </p:nvGraphicFramePr>
        <p:xfrm>
          <a:off x="2467429" y="5290458"/>
          <a:ext cx="8708568" cy="1506098"/>
        </p:xfrm>
        <a:graphic>
          <a:graphicData uri="http://schemas.openxmlformats.org/drawingml/2006/table">
            <a:tbl>
              <a:tblPr firstRow="1" bandRow="1">
                <a:tableStyleId>{5C22544A-7EE6-4342-B048-85BDC9FD1C3A}</a:tableStyleId>
              </a:tblPr>
              <a:tblGrid>
                <a:gridCol w="1451428">
                  <a:extLst>
                    <a:ext uri="{9D8B030D-6E8A-4147-A177-3AD203B41FA5}">
                      <a16:colId xmlns:a16="http://schemas.microsoft.com/office/drawing/2014/main" val="20000"/>
                    </a:ext>
                  </a:extLst>
                </a:gridCol>
                <a:gridCol w="1451428">
                  <a:extLst>
                    <a:ext uri="{9D8B030D-6E8A-4147-A177-3AD203B41FA5}">
                      <a16:colId xmlns:a16="http://schemas.microsoft.com/office/drawing/2014/main" val="20001"/>
                    </a:ext>
                  </a:extLst>
                </a:gridCol>
                <a:gridCol w="1451428">
                  <a:extLst>
                    <a:ext uri="{9D8B030D-6E8A-4147-A177-3AD203B41FA5}">
                      <a16:colId xmlns:a16="http://schemas.microsoft.com/office/drawing/2014/main" val="20002"/>
                    </a:ext>
                  </a:extLst>
                </a:gridCol>
                <a:gridCol w="1378858">
                  <a:extLst>
                    <a:ext uri="{9D8B030D-6E8A-4147-A177-3AD203B41FA5}">
                      <a16:colId xmlns:a16="http://schemas.microsoft.com/office/drawing/2014/main" val="20003"/>
                    </a:ext>
                  </a:extLst>
                </a:gridCol>
                <a:gridCol w="1523998">
                  <a:extLst>
                    <a:ext uri="{9D8B030D-6E8A-4147-A177-3AD203B41FA5}">
                      <a16:colId xmlns:a16="http://schemas.microsoft.com/office/drawing/2014/main" val="20004"/>
                    </a:ext>
                  </a:extLst>
                </a:gridCol>
                <a:gridCol w="1451428">
                  <a:extLst>
                    <a:ext uri="{9D8B030D-6E8A-4147-A177-3AD203B41FA5}">
                      <a16:colId xmlns:a16="http://schemas.microsoft.com/office/drawing/2014/main" val="20005"/>
                    </a:ext>
                  </a:extLst>
                </a:gridCol>
              </a:tblGrid>
              <a:tr h="433009">
                <a:tc>
                  <a:txBody>
                    <a:bodyPr/>
                    <a:lstStyle/>
                    <a:p>
                      <a:r>
                        <a:rPr lang="pt-BR" dirty="0" smtClean="0"/>
                        <a:t>Mortes nas Marginais</a:t>
                      </a:r>
                    </a:p>
                  </a:txBody>
                  <a:tcPr/>
                </a:tc>
                <a:tc>
                  <a:txBody>
                    <a:bodyPr/>
                    <a:lstStyle/>
                    <a:p>
                      <a:r>
                        <a:rPr lang="pt-BR" dirty="0" smtClean="0"/>
                        <a:t>2014</a:t>
                      </a:r>
                    </a:p>
                  </a:txBody>
                  <a:tcPr/>
                </a:tc>
                <a:tc>
                  <a:txBody>
                    <a:bodyPr/>
                    <a:lstStyle/>
                    <a:p>
                      <a:r>
                        <a:rPr lang="pt-BR" dirty="0" smtClean="0"/>
                        <a:t>2015</a:t>
                      </a:r>
                      <a:endParaRPr lang="pt-BR" dirty="0"/>
                    </a:p>
                  </a:txBody>
                  <a:tcPr/>
                </a:tc>
                <a:tc>
                  <a:txBody>
                    <a:bodyPr/>
                    <a:lstStyle/>
                    <a:p>
                      <a:r>
                        <a:rPr lang="pt-BR" dirty="0" smtClean="0"/>
                        <a:t>2016</a:t>
                      </a:r>
                      <a:endParaRPr lang="pt-BR" dirty="0"/>
                    </a:p>
                  </a:txBody>
                  <a:tcPr/>
                </a:tc>
                <a:tc>
                  <a:txBody>
                    <a:bodyPr/>
                    <a:lstStyle/>
                    <a:p>
                      <a:r>
                        <a:rPr lang="pt-BR" dirty="0" smtClean="0"/>
                        <a:t>2017</a:t>
                      </a:r>
                      <a:endParaRPr lang="pt-BR" dirty="0"/>
                    </a:p>
                  </a:txBody>
                  <a:tcPr/>
                </a:tc>
                <a:tc>
                  <a:txBody>
                    <a:bodyPr/>
                    <a:lstStyle/>
                    <a:p>
                      <a:r>
                        <a:rPr lang="pt-BR" dirty="0" smtClean="0"/>
                        <a:t>2018</a:t>
                      </a:r>
                      <a:endParaRPr lang="pt-BR" dirty="0"/>
                    </a:p>
                  </a:txBody>
                  <a:tcPr/>
                </a:tc>
                <a:extLst>
                  <a:ext uri="{0D108BD9-81ED-4DB2-BD59-A6C34878D82A}">
                    <a16:rowId xmlns:a16="http://schemas.microsoft.com/office/drawing/2014/main" val="10000"/>
                  </a:ext>
                </a:extLst>
              </a:tr>
              <a:tr h="433009">
                <a:tc>
                  <a:txBody>
                    <a:bodyPr/>
                    <a:lstStyle/>
                    <a:p>
                      <a:r>
                        <a:rPr lang="pt-BR" dirty="0" smtClean="0">
                          <a:latin typeface="AvenirNext LT Pro HeavyCn" panose="020B0906020202020204" pitchFamily="34" charset="0"/>
                        </a:rPr>
                        <a:t>Pinheiros</a:t>
                      </a:r>
                    </a:p>
                  </a:txBody>
                  <a:tcPr/>
                </a:tc>
                <a:tc>
                  <a:txBody>
                    <a:bodyPr/>
                    <a:lstStyle/>
                    <a:p>
                      <a:r>
                        <a:rPr lang="pt-BR" dirty="0" smtClean="0"/>
                        <a:t>28</a:t>
                      </a:r>
                    </a:p>
                  </a:txBody>
                  <a:tcPr/>
                </a:tc>
                <a:tc>
                  <a:txBody>
                    <a:bodyPr/>
                    <a:lstStyle/>
                    <a:p>
                      <a:r>
                        <a:rPr lang="pt-BR" dirty="0" smtClean="0"/>
                        <a:t>17</a:t>
                      </a:r>
                      <a:endParaRPr lang="pt-BR" dirty="0"/>
                    </a:p>
                  </a:txBody>
                  <a:tcPr/>
                </a:tc>
                <a:tc>
                  <a:txBody>
                    <a:bodyPr/>
                    <a:lstStyle/>
                    <a:p>
                      <a:r>
                        <a:rPr lang="pt-BR" dirty="0" smtClean="0"/>
                        <a:t>11</a:t>
                      </a:r>
                      <a:endParaRPr lang="pt-BR" dirty="0"/>
                    </a:p>
                  </a:txBody>
                  <a:tcPr/>
                </a:tc>
                <a:tc>
                  <a:txBody>
                    <a:bodyPr/>
                    <a:lstStyle/>
                    <a:p>
                      <a:r>
                        <a:rPr lang="pt-BR" b="1" dirty="0" smtClean="0"/>
                        <a:t>14</a:t>
                      </a:r>
                      <a:endParaRPr lang="pt-BR" b="1" dirty="0"/>
                    </a:p>
                  </a:txBody>
                  <a:tcPr/>
                </a:tc>
                <a:tc>
                  <a:txBody>
                    <a:bodyPr/>
                    <a:lstStyle/>
                    <a:p>
                      <a:r>
                        <a:rPr lang="pt-BR" b="1" dirty="0" smtClean="0"/>
                        <a:t>20</a:t>
                      </a:r>
                      <a:endParaRPr lang="pt-BR" b="1" dirty="0"/>
                    </a:p>
                  </a:txBody>
                  <a:tcPr/>
                </a:tc>
                <a:extLst>
                  <a:ext uri="{0D108BD9-81ED-4DB2-BD59-A6C34878D82A}">
                    <a16:rowId xmlns:a16="http://schemas.microsoft.com/office/drawing/2014/main" val="10001"/>
                  </a:ext>
                </a:extLst>
              </a:tr>
              <a:tr h="433009">
                <a:tc>
                  <a:txBody>
                    <a:bodyPr/>
                    <a:lstStyle/>
                    <a:p>
                      <a:r>
                        <a:rPr lang="pt-BR" dirty="0" smtClean="0">
                          <a:latin typeface="AvenirNext LT Pro HeavyCn" panose="020B0906020202020204" pitchFamily="34" charset="0"/>
                        </a:rPr>
                        <a:t>Tietê</a:t>
                      </a:r>
                      <a:endParaRPr lang="pt-BR" dirty="0">
                        <a:latin typeface="AvenirNext LT Pro HeavyCn" panose="020B0906020202020204" pitchFamily="34" charset="0"/>
                      </a:endParaRPr>
                    </a:p>
                  </a:txBody>
                  <a:tcPr/>
                </a:tc>
                <a:tc>
                  <a:txBody>
                    <a:bodyPr/>
                    <a:lstStyle/>
                    <a:p>
                      <a:r>
                        <a:rPr lang="pt-BR" dirty="0" smtClean="0"/>
                        <a:t>37</a:t>
                      </a:r>
                      <a:endParaRPr lang="pt-BR" dirty="0"/>
                    </a:p>
                  </a:txBody>
                  <a:tcPr/>
                </a:tc>
                <a:tc>
                  <a:txBody>
                    <a:bodyPr/>
                    <a:lstStyle/>
                    <a:p>
                      <a:r>
                        <a:rPr lang="pt-BR" dirty="0" smtClean="0"/>
                        <a:t>26</a:t>
                      </a:r>
                      <a:endParaRPr lang="pt-BR" dirty="0"/>
                    </a:p>
                  </a:txBody>
                  <a:tcPr/>
                </a:tc>
                <a:tc>
                  <a:txBody>
                    <a:bodyPr/>
                    <a:lstStyle/>
                    <a:p>
                      <a:r>
                        <a:rPr lang="pt-BR" dirty="0" smtClean="0"/>
                        <a:t>14</a:t>
                      </a:r>
                      <a:endParaRPr lang="pt-BR" dirty="0"/>
                    </a:p>
                  </a:txBody>
                  <a:tcPr/>
                </a:tc>
                <a:tc>
                  <a:txBody>
                    <a:bodyPr/>
                    <a:lstStyle/>
                    <a:p>
                      <a:r>
                        <a:rPr lang="pt-BR" b="1" dirty="0" smtClean="0"/>
                        <a:t>18</a:t>
                      </a:r>
                      <a:endParaRPr lang="pt-BR" b="1" dirty="0"/>
                    </a:p>
                  </a:txBody>
                  <a:tcPr/>
                </a:tc>
                <a:tc>
                  <a:txBody>
                    <a:bodyPr/>
                    <a:lstStyle/>
                    <a:p>
                      <a:r>
                        <a:rPr lang="pt-BR" b="1" dirty="0" smtClean="0"/>
                        <a:t>14</a:t>
                      </a:r>
                      <a:endParaRPr lang="pt-BR" b="1" dirty="0"/>
                    </a:p>
                  </a:txBody>
                  <a:tcPr/>
                </a:tc>
                <a:extLst>
                  <a:ext uri="{0D108BD9-81ED-4DB2-BD59-A6C34878D82A}">
                    <a16:rowId xmlns:a16="http://schemas.microsoft.com/office/drawing/2014/main" val="10002"/>
                  </a:ext>
                </a:extLst>
              </a:tr>
            </a:tbl>
          </a:graphicData>
        </a:graphic>
      </p:graphicFrame>
      <p:sp>
        <p:nvSpPr>
          <p:cNvPr id="8" name="Rectangle 7"/>
          <p:cNvSpPr/>
          <p:nvPr/>
        </p:nvSpPr>
        <p:spPr>
          <a:xfrm rot="16200000">
            <a:off x="7012969" y="3643988"/>
            <a:ext cx="3012439" cy="338554"/>
          </a:xfrm>
          <a:prstGeom prst="rect">
            <a:avLst/>
          </a:prstGeom>
        </p:spPr>
        <p:txBody>
          <a:bodyPr wrap="square">
            <a:spAutoFit/>
          </a:bodyPr>
          <a:lstStyle/>
          <a:p>
            <a:pPr algn="r"/>
            <a:r>
              <a:rPr lang="pt-BR" sz="1600" dirty="0" smtClean="0">
                <a:latin typeface="AvenirNext LT Pro HeavyCn" panose="020B0906020202020204" pitchFamily="34" charset="0"/>
              </a:rPr>
              <a:t>VELOCIDADE AUMENTA DE NOVO</a:t>
            </a:r>
            <a:endParaRPr lang="pt-BR" dirty="0">
              <a:latin typeface="AvenirNext LT Pro HeavyCn" panose="020B0906020202020204" pitchFamily="34" charset="0"/>
            </a:endParaRPr>
          </a:p>
        </p:txBody>
      </p:sp>
      <p:sp>
        <p:nvSpPr>
          <p:cNvPr id="14" name="Rectangle 13"/>
          <p:cNvSpPr/>
          <p:nvPr/>
        </p:nvSpPr>
        <p:spPr>
          <a:xfrm>
            <a:off x="9813398" y="4975162"/>
            <a:ext cx="1452898" cy="369332"/>
          </a:xfrm>
          <a:prstGeom prst="rect">
            <a:avLst/>
          </a:prstGeom>
        </p:spPr>
        <p:txBody>
          <a:bodyPr wrap="none">
            <a:spAutoFit/>
          </a:bodyPr>
          <a:lstStyle/>
          <a:p>
            <a:r>
              <a:rPr lang="pt-BR" i="1" dirty="0"/>
              <a:t>FONTE: </a:t>
            </a:r>
            <a:r>
              <a:rPr lang="pt-BR" i="1" dirty="0" smtClean="0"/>
              <a:t>CET</a:t>
            </a:r>
            <a:endParaRPr lang="pt-BR" i="1" dirty="0"/>
          </a:p>
        </p:txBody>
      </p:sp>
    </p:spTree>
    <p:extLst>
      <p:ext uri="{BB962C8B-B14F-4D97-AF65-F5344CB8AC3E}">
        <p14:creationId xmlns:p14="http://schemas.microsoft.com/office/powerpoint/2010/main" val="16116708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latin typeface="AvenirNext LT Pro HeavyCn" panose="020B0906020202020204" pitchFamily="34" charset="0"/>
              </a:rPr>
              <a:t>A UBERIZAÇÃO </a:t>
            </a:r>
            <a:br>
              <a:rPr lang="pt-BR" dirty="0" smtClean="0">
                <a:latin typeface="AvenirNext LT Pro HeavyCn" panose="020B0906020202020204" pitchFamily="34" charset="0"/>
              </a:rPr>
            </a:br>
            <a:r>
              <a:rPr lang="pt-BR" dirty="0" smtClean="0">
                <a:latin typeface="AvenirNext LT Pro HeavyCn" panose="020B0906020202020204" pitchFamily="34" charset="0"/>
              </a:rPr>
              <a:t>da mobilidade</a:t>
            </a:r>
            <a:endParaRPr lang="pt-BR" dirty="0">
              <a:latin typeface="AvenirNext LT Pro HeavyCn" panose="020B0906020202020204" pitchFamily="34" charset="0"/>
            </a:endParaRPr>
          </a:p>
        </p:txBody>
      </p:sp>
      <p:sp>
        <p:nvSpPr>
          <p:cNvPr id="3" name="Text Placeholder 2"/>
          <p:cNvSpPr>
            <a:spLocks noGrp="1"/>
          </p:cNvSpPr>
          <p:nvPr>
            <p:ph type="body" idx="1"/>
          </p:nvPr>
        </p:nvSpPr>
        <p:spPr/>
        <p:txBody>
          <a:bodyPr>
            <a:normAutofit/>
          </a:bodyPr>
          <a:lstStyle/>
          <a:p>
            <a:r>
              <a:rPr lang="pt-BR" sz="2400" dirty="0" smtClean="0">
                <a:latin typeface="AvenirNext LT Pro HeavyCn" panose="020B0906020202020204" pitchFamily="34" charset="0"/>
              </a:rPr>
              <a:t>Quando o desemprego encontra a motorização individual</a:t>
            </a:r>
            <a:endParaRPr lang="pt-BR" sz="2400" dirty="0">
              <a:latin typeface="AvenirNext LT Pro HeavyCn" panose="020B0906020202020204" pitchFamily="34" charset="0"/>
            </a:endParaRPr>
          </a:p>
        </p:txBody>
      </p:sp>
    </p:spTree>
    <p:extLst>
      <p:ext uri="{BB962C8B-B14F-4D97-AF65-F5344CB8AC3E}">
        <p14:creationId xmlns:p14="http://schemas.microsoft.com/office/powerpoint/2010/main" val="40213651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sz="8800" dirty="0" smtClean="0">
                <a:latin typeface="AvenirNext LT Pro HeavyCn" panose="020B0906020202020204" pitchFamily="34" charset="0"/>
              </a:rPr>
              <a:t>DISTOPIA</a:t>
            </a:r>
            <a:endParaRPr lang="pt-BR" sz="8800" dirty="0">
              <a:latin typeface="AvenirNext LT Pro HeavyCn" panose="020B0906020202020204" pitchFamily="34" charset="0"/>
            </a:endParaRPr>
          </a:p>
        </p:txBody>
      </p:sp>
      <p:sp>
        <p:nvSpPr>
          <p:cNvPr id="3" name="Rectangle 2"/>
          <p:cNvSpPr/>
          <p:nvPr/>
        </p:nvSpPr>
        <p:spPr>
          <a:xfrm>
            <a:off x="1335313" y="2274837"/>
            <a:ext cx="10218058" cy="3939540"/>
          </a:xfrm>
          <a:prstGeom prst="rect">
            <a:avLst/>
          </a:prstGeom>
        </p:spPr>
        <p:txBody>
          <a:bodyPr wrap="square">
            <a:spAutoFit/>
          </a:bodyPr>
          <a:lstStyle/>
          <a:p>
            <a:r>
              <a:rPr lang="pt-BR" sz="2800" dirty="0" smtClean="0">
                <a:latin typeface="AvenirNext LT Pro HeavyCn" panose="020B0906020202020204" pitchFamily="34" charset="0"/>
              </a:rPr>
              <a:t>“Lugar ou estado imaginário em que se vive em condições de extrema opressão, desespero ou privação; </a:t>
            </a:r>
            <a:r>
              <a:rPr lang="pt-BR" sz="2800" dirty="0" err="1" smtClean="0">
                <a:latin typeface="AvenirNext LT Pro HeavyCn" panose="020B0906020202020204" pitchFamily="34" charset="0"/>
              </a:rPr>
              <a:t>antiutopia</a:t>
            </a:r>
            <a:r>
              <a:rPr lang="pt-BR" sz="2800" dirty="0" smtClean="0">
                <a:latin typeface="AvenirNext LT Pro HeavyCn" panose="020B0906020202020204" pitchFamily="34" charset="0"/>
              </a:rPr>
              <a:t>.</a:t>
            </a:r>
          </a:p>
          <a:p>
            <a:endParaRPr lang="pt-BR" sz="2800" dirty="0" smtClean="0">
              <a:latin typeface="AvenirNext LT Pro HeavyCn" panose="020B0906020202020204" pitchFamily="34" charset="0"/>
            </a:endParaRPr>
          </a:p>
          <a:p>
            <a:r>
              <a:rPr lang="pt-BR" sz="2800" dirty="0" smtClean="0">
                <a:latin typeface="AvenirNext LT Pro HeavyCn" panose="020B0906020202020204" pitchFamily="34" charset="0"/>
              </a:rPr>
              <a:t>Qualquer representação ou descrição de uma grande organização social futura caracterizada por condições de vida insuportáveis, com objetivo de criticar tendências da sociedade atual, ou parodiar utopias alertando para os seus perigos.” </a:t>
            </a:r>
          </a:p>
          <a:p>
            <a:endParaRPr lang="pt-BR" dirty="0">
              <a:latin typeface="AvenirNext LT Pro HeavyCn" panose="020B0906020202020204" pitchFamily="34" charset="0"/>
            </a:endParaRPr>
          </a:p>
          <a:p>
            <a:pPr algn="r"/>
            <a:r>
              <a:rPr lang="pt-BR" sz="3600" i="1" dirty="0" smtClean="0">
                <a:latin typeface="AvenirNext LT Pro HeavyCn" panose="020B0906020202020204" pitchFamily="34" charset="0"/>
              </a:rPr>
              <a:t>Houaiss</a:t>
            </a:r>
            <a:endParaRPr lang="pt-BR" i="1" dirty="0">
              <a:latin typeface="AvenirNext LT Pro HeavyCn" panose="020B0906020202020204" pitchFamily="34" charset="0"/>
            </a:endParaRPr>
          </a:p>
        </p:txBody>
      </p:sp>
    </p:spTree>
    <p:extLst>
      <p:ext uri="{BB962C8B-B14F-4D97-AF65-F5344CB8AC3E}">
        <p14:creationId xmlns:p14="http://schemas.microsoft.com/office/powerpoint/2010/main" val="15683710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8424075" y="3888020"/>
            <a:ext cx="1467229" cy="1630805"/>
          </a:xfrm>
          <a:prstGeom prst="rect">
            <a:avLst/>
          </a:prstGeom>
        </p:spPr>
      </p:pic>
      <p:sp>
        <p:nvSpPr>
          <p:cNvPr id="2" name="Title 1"/>
          <p:cNvSpPr>
            <a:spLocks noGrp="1"/>
          </p:cNvSpPr>
          <p:nvPr>
            <p:ph type="title"/>
          </p:nvPr>
        </p:nvSpPr>
        <p:spPr>
          <a:xfrm>
            <a:off x="1576949" y="49843"/>
            <a:ext cx="10058400" cy="1609344"/>
          </a:xfrm>
        </p:spPr>
        <p:txBody>
          <a:bodyPr/>
          <a:lstStyle/>
          <a:p>
            <a:r>
              <a:rPr lang="pt-BR" b="1" dirty="0" smtClean="0">
                <a:latin typeface="AvenirNext LT Pro HeavyCn" panose="020B0906020202020204" pitchFamily="34" charset="0"/>
              </a:rPr>
              <a:t>CARACTERÍSTICAS do SISTEMA</a:t>
            </a:r>
            <a:endParaRPr lang="pt-BR" b="1" dirty="0">
              <a:latin typeface="AvenirNext LT Pro HeavyCn" panose="020B0906020202020204" pitchFamily="34" charset="0"/>
            </a:endParaRPr>
          </a:p>
        </p:txBody>
      </p:sp>
      <p:sp>
        <p:nvSpPr>
          <p:cNvPr id="3" name="Text Placeholder 2"/>
          <p:cNvSpPr>
            <a:spLocks noGrp="1"/>
          </p:cNvSpPr>
          <p:nvPr>
            <p:ph type="body" idx="1"/>
          </p:nvPr>
        </p:nvSpPr>
        <p:spPr>
          <a:xfrm>
            <a:off x="4033045" y="2453564"/>
            <a:ext cx="4754880" cy="640080"/>
          </a:xfrm>
        </p:spPr>
        <p:txBody>
          <a:bodyPr>
            <a:noAutofit/>
          </a:bodyPr>
          <a:lstStyle/>
          <a:p>
            <a:r>
              <a:rPr lang="pt-BR" sz="3200" dirty="0" smtClean="0">
                <a:latin typeface="AvenirNext LT Pro HeavyCn" panose="020B0906020202020204" pitchFamily="34" charset="0"/>
              </a:rPr>
              <a:t>Trabalhadores “empreendedores”</a:t>
            </a:r>
            <a:endParaRPr lang="pt-BR" sz="3200" dirty="0">
              <a:latin typeface="AvenirNext LT Pro HeavyCn" panose="020B0906020202020204" pitchFamily="34" charset="0"/>
            </a:endParaRPr>
          </a:p>
        </p:txBody>
      </p:sp>
      <p:sp>
        <p:nvSpPr>
          <p:cNvPr id="4" name="Content Placeholder 3"/>
          <p:cNvSpPr>
            <a:spLocks noGrp="1"/>
          </p:cNvSpPr>
          <p:nvPr>
            <p:ph sz="half" idx="2"/>
          </p:nvPr>
        </p:nvSpPr>
        <p:spPr>
          <a:xfrm>
            <a:off x="3917877" y="3429000"/>
            <a:ext cx="4326238" cy="3720902"/>
          </a:xfrm>
        </p:spPr>
        <p:txBody>
          <a:bodyPr/>
          <a:lstStyle/>
          <a:p>
            <a:r>
              <a:rPr lang="pt-BR" sz="2800" dirty="0" smtClean="0">
                <a:latin typeface="AvenirNext LT Pro HeavyCn" panose="020B0906020202020204" pitchFamily="34" charset="0"/>
              </a:rPr>
              <a:t>Sem garantias sociais ou estabilidade</a:t>
            </a:r>
          </a:p>
          <a:p>
            <a:r>
              <a:rPr lang="pt-BR" sz="2800" dirty="0" smtClean="0">
                <a:latin typeface="AvenirNext LT Pro HeavyCn" panose="020B0906020202020204" pitchFamily="34" charset="0"/>
              </a:rPr>
              <a:t>Sem salário fixo</a:t>
            </a:r>
          </a:p>
          <a:p>
            <a:r>
              <a:rPr lang="pt-BR" sz="2800" dirty="0" smtClean="0">
                <a:latin typeface="AvenirNext LT Pro HeavyCn" panose="020B0906020202020204" pitchFamily="34" charset="0"/>
              </a:rPr>
              <a:t>Pagamento por jornada conforme demanda</a:t>
            </a:r>
          </a:p>
          <a:p>
            <a:r>
              <a:rPr lang="pt-BR" sz="2800" dirty="0" smtClean="0">
                <a:latin typeface="AvenirNext LT Pro HeavyCn" panose="020B0906020202020204" pitchFamily="34" charset="0"/>
              </a:rPr>
              <a:t>Sem férias ou 13º terceiro</a:t>
            </a:r>
          </a:p>
          <a:p>
            <a:endParaRPr lang="pt-BR" dirty="0"/>
          </a:p>
        </p:txBody>
      </p:sp>
      <p:sp>
        <p:nvSpPr>
          <p:cNvPr id="5" name="Text Placeholder 4"/>
          <p:cNvSpPr>
            <a:spLocks noGrp="1"/>
          </p:cNvSpPr>
          <p:nvPr>
            <p:ph type="body" sz="quarter" idx="3"/>
          </p:nvPr>
        </p:nvSpPr>
        <p:spPr>
          <a:xfrm>
            <a:off x="9051662" y="5088021"/>
            <a:ext cx="6280675" cy="640080"/>
          </a:xfrm>
        </p:spPr>
        <p:txBody>
          <a:bodyPr>
            <a:noAutofit/>
          </a:bodyPr>
          <a:lstStyle/>
          <a:p>
            <a:r>
              <a:rPr lang="pt-BR" sz="2800" dirty="0" err="1" smtClean="0">
                <a:latin typeface="AvenirNext LT Pro HeavyCn" panose="020B0906020202020204" pitchFamily="34" charset="0"/>
              </a:rPr>
              <a:t>gameficação</a:t>
            </a:r>
            <a:endParaRPr lang="pt-BR" sz="2800" dirty="0">
              <a:latin typeface="AvenirNext LT Pro HeavyCn" panose="020B0906020202020204" pitchFamily="34" charset="0"/>
            </a:endParaRPr>
          </a:p>
        </p:txBody>
      </p:sp>
      <p:pic>
        <p:nvPicPr>
          <p:cNvPr id="10" name="Picture 9"/>
          <p:cNvPicPr>
            <a:picLocks noChangeAspect="1"/>
          </p:cNvPicPr>
          <p:nvPr/>
        </p:nvPicPr>
        <p:blipFill>
          <a:blip r:embed="rId3"/>
          <a:stretch>
            <a:fillRect/>
          </a:stretch>
        </p:blipFill>
        <p:spPr>
          <a:xfrm>
            <a:off x="438718" y="2467637"/>
            <a:ext cx="3594327" cy="4682265"/>
          </a:xfrm>
          <a:prstGeom prst="rect">
            <a:avLst/>
          </a:prstGeom>
        </p:spPr>
      </p:pic>
      <p:sp>
        <p:nvSpPr>
          <p:cNvPr id="12" name="Right Arrow 11"/>
          <p:cNvSpPr/>
          <p:nvPr/>
        </p:nvSpPr>
        <p:spPr>
          <a:xfrm>
            <a:off x="7196261" y="5228833"/>
            <a:ext cx="1855401" cy="552715"/>
          </a:xfrm>
          <a:prstGeom prst="rightArrow">
            <a:avLst/>
          </a:prstGeom>
          <a:gradFill>
            <a:gsLst>
              <a:gs pos="0">
                <a:schemeClr val="accent1">
                  <a:lumMod val="5000"/>
                  <a:lumOff val="95000"/>
                  <a:alpha val="1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5033486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025530" y="3847192"/>
            <a:ext cx="1048219" cy="1533979"/>
          </a:xfrm>
          <a:prstGeom prst="rect">
            <a:avLst/>
          </a:prstGeom>
        </p:spPr>
      </p:pic>
      <p:sp>
        <p:nvSpPr>
          <p:cNvPr id="2" name="Title 1"/>
          <p:cNvSpPr>
            <a:spLocks noGrp="1"/>
          </p:cNvSpPr>
          <p:nvPr>
            <p:ph type="title"/>
          </p:nvPr>
        </p:nvSpPr>
        <p:spPr>
          <a:xfrm>
            <a:off x="8549639" y="420914"/>
            <a:ext cx="3200400" cy="1291046"/>
          </a:xfrm>
        </p:spPr>
        <p:txBody>
          <a:bodyPr/>
          <a:lstStyle/>
          <a:p>
            <a:r>
              <a:rPr lang="pt-BR" dirty="0" smtClean="0">
                <a:latin typeface="AvenirNext LT Pro HeavyCn" panose="020B0906020202020204" pitchFamily="34" charset="0"/>
              </a:rPr>
              <a:t>Precarização</a:t>
            </a:r>
            <a:br>
              <a:rPr lang="pt-BR" dirty="0" smtClean="0">
                <a:latin typeface="AvenirNext LT Pro HeavyCn" panose="020B0906020202020204" pitchFamily="34" charset="0"/>
              </a:rPr>
            </a:br>
            <a:r>
              <a:rPr lang="pt-BR" dirty="0" smtClean="0">
                <a:latin typeface="AvenirNext LT Pro HeavyCn" panose="020B0906020202020204" pitchFamily="34" charset="0"/>
              </a:rPr>
              <a:t>e mortes</a:t>
            </a:r>
            <a:endParaRPr lang="pt-BR" dirty="0">
              <a:latin typeface="AvenirNext LT Pro HeavyCn" panose="020B0906020202020204" pitchFamily="34" charset="0"/>
            </a:endParaRPr>
          </a:p>
        </p:txBody>
      </p:sp>
      <p:sp>
        <p:nvSpPr>
          <p:cNvPr id="3" name="Content Placeholder 2"/>
          <p:cNvSpPr>
            <a:spLocks noGrp="1"/>
          </p:cNvSpPr>
          <p:nvPr>
            <p:ph idx="1"/>
          </p:nvPr>
        </p:nvSpPr>
        <p:spPr>
          <a:xfrm>
            <a:off x="838200" y="685800"/>
            <a:ext cx="7086600" cy="5020056"/>
          </a:xfrm>
        </p:spPr>
        <p:txBody>
          <a:bodyPr>
            <a:normAutofit fontScale="77500" lnSpcReduction="20000"/>
          </a:bodyPr>
          <a:lstStyle/>
          <a:p>
            <a:pPr marL="0" indent="0">
              <a:buNone/>
            </a:pPr>
            <a:r>
              <a:rPr lang="pt-BR" sz="3100" dirty="0" smtClean="0">
                <a:latin typeface="AvenirNext LT Pro HeavyCn" panose="020B0906020202020204" pitchFamily="34" charset="0"/>
              </a:rPr>
              <a:t>Empresas ganham por volume...</a:t>
            </a:r>
          </a:p>
          <a:p>
            <a:r>
              <a:rPr lang="pt-BR" sz="3100" dirty="0" err="1" smtClean="0"/>
              <a:t>Uber</a:t>
            </a:r>
            <a:r>
              <a:rPr lang="pt-BR" sz="3100" dirty="0" smtClean="0"/>
              <a:t> diz ter feito 1 bilhão de viagens do início de operações no Brasil em 2014 a fevereiro de 2018</a:t>
            </a:r>
          </a:p>
          <a:p>
            <a:r>
              <a:rPr lang="pt-BR" sz="3100" dirty="0" smtClean="0"/>
              <a:t>500 mil motoristas “parceiros” cadastrados atuando em mais de 100 cidades brasileiras</a:t>
            </a:r>
          </a:p>
          <a:p>
            <a:pPr marL="0" indent="0">
              <a:buNone/>
            </a:pPr>
            <a:endParaRPr lang="pt-BR" sz="3100" dirty="0">
              <a:latin typeface="AvenirNext LT Pro HeavyCn" panose="020B0906020202020204" pitchFamily="34" charset="0"/>
            </a:endParaRPr>
          </a:p>
          <a:p>
            <a:pPr marL="0" indent="0">
              <a:buNone/>
            </a:pPr>
            <a:r>
              <a:rPr lang="pt-BR" sz="3100" dirty="0" smtClean="0">
                <a:latin typeface="AvenirNext LT Pro HeavyCn" panose="020B0906020202020204" pitchFamily="34" charset="0"/>
              </a:rPr>
              <a:t>... e não garantem qualidade ou segurança:</a:t>
            </a:r>
            <a:endParaRPr lang="pt-BR" sz="3100" dirty="0">
              <a:latin typeface="AvenirNext LT Pro HeavyCn" panose="020B0906020202020204" pitchFamily="34" charset="0"/>
            </a:endParaRPr>
          </a:p>
          <a:p>
            <a:r>
              <a:rPr lang="pt-BR" sz="3100" dirty="0" err="1" smtClean="0"/>
              <a:t>iFood</a:t>
            </a:r>
            <a:r>
              <a:rPr lang="pt-BR" sz="3100" dirty="0" smtClean="0"/>
              <a:t> e </a:t>
            </a:r>
            <a:r>
              <a:rPr lang="pt-BR" sz="3100" dirty="0" err="1" smtClean="0"/>
              <a:t>Uber</a:t>
            </a:r>
            <a:r>
              <a:rPr lang="pt-BR" sz="3100" dirty="0" smtClean="0"/>
              <a:t> entre as dez com mais reclamações no ranking do </a:t>
            </a:r>
            <a:r>
              <a:rPr lang="pt-BR" sz="3100" dirty="0" err="1" smtClean="0"/>
              <a:t>ReclameAqui</a:t>
            </a:r>
            <a:r>
              <a:rPr lang="pt-BR" sz="3100" dirty="0" smtClean="0"/>
              <a:t>. </a:t>
            </a:r>
            <a:endParaRPr lang="pt-BR" sz="3100" dirty="0"/>
          </a:p>
          <a:p>
            <a:r>
              <a:rPr lang="pt-BR" sz="3100" dirty="0" smtClean="0"/>
              <a:t>A primeira acumulou em um ano*. 27.338 manifestações (75 por dia) e a segunda 22.545 (61 por dia) </a:t>
            </a:r>
            <a:br>
              <a:rPr lang="pt-BR" sz="3100" dirty="0" smtClean="0"/>
            </a:br>
            <a:r>
              <a:rPr lang="pt-BR" sz="3100" dirty="0" smtClean="0"/>
              <a:t/>
            </a:r>
            <a:br>
              <a:rPr lang="pt-BR" sz="3100" dirty="0" smtClean="0"/>
            </a:br>
            <a:r>
              <a:rPr lang="pt-BR" sz="3100" dirty="0" smtClean="0"/>
              <a:t>		</a:t>
            </a:r>
            <a:r>
              <a:rPr lang="pt-BR" sz="2900" dirty="0" smtClean="0"/>
              <a:t>* </a:t>
            </a:r>
            <a:r>
              <a:rPr lang="pt-BR" sz="2900" i="1" dirty="0" smtClean="0"/>
              <a:t>levantamento feito em maio de 2019</a:t>
            </a:r>
            <a:endParaRPr lang="pt-BR" sz="2900" i="1" dirty="0"/>
          </a:p>
          <a:p>
            <a:endParaRPr lang="pt-BR" dirty="0" smtClean="0"/>
          </a:p>
        </p:txBody>
      </p:sp>
      <p:sp>
        <p:nvSpPr>
          <p:cNvPr id="4" name="Text Placeholder 3"/>
          <p:cNvSpPr>
            <a:spLocks noGrp="1"/>
          </p:cNvSpPr>
          <p:nvPr>
            <p:ph type="body" sz="half" idx="2"/>
          </p:nvPr>
        </p:nvSpPr>
        <p:spPr>
          <a:xfrm>
            <a:off x="8766629" y="3429001"/>
            <a:ext cx="3135085" cy="3428999"/>
          </a:xfrm>
        </p:spPr>
        <p:txBody>
          <a:bodyPr>
            <a:normAutofit/>
          </a:bodyPr>
          <a:lstStyle/>
          <a:p>
            <a:pPr algn="r"/>
            <a:r>
              <a:rPr lang="pt-BR" sz="2000" dirty="0" smtClean="0">
                <a:solidFill>
                  <a:schemeClr val="tx1"/>
                </a:solidFill>
                <a:latin typeface="AvenirNext LT Pro HeavyCn" panose="020B0906020202020204" pitchFamily="34" charset="0"/>
              </a:rPr>
              <a:t>“Levantamento das declarações de óbito [...] indicou </a:t>
            </a:r>
            <a:r>
              <a:rPr lang="pt-BR" sz="2000" dirty="0" smtClean="0">
                <a:latin typeface="AvenirNext LT Pro HeavyCn" panose="020B0906020202020204" pitchFamily="34" charset="0"/>
              </a:rPr>
              <a:t>aumento de 9% para 14% na participação de entregadores e </a:t>
            </a:r>
            <a:r>
              <a:rPr lang="pt-BR" sz="2000" dirty="0" err="1" smtClean="0">
                <a:latin typeface="AvenirNext LT Pro HeavyCn" panose="020B0906020202020204" pitchFamily="34" charset="0"/>
              </a:rPr>
              <a:t>motofretistas</a:t>
            </a:r>
            <a:r>
              <a:rPr lang="pt-BR" sz="2000" dirty="0" smtClean="0">
                <a:solidFill>
                  <a:schemeClr val="tx1"/>
                </a:solidFill>
                <a:latin typeface="AvenirNext LT Pro HeavyCn" panose="020B0906020202020204" pitchFamily="34" charset="0"/>
              </a:rPr>
              <a:t> entre as mortes de motociclistas no trânsito em 2018”</a:t>
            </a:r>
            <a:endParaRPr lang="pt-BR" sz="2000" dirty="0">
              <a:solidFill>
                <a:schemeClr val="tx1"/>
              </a:solidFill>
              <a:latin typeface="AvenirNext LT Pro HeavyCn" panose="020B0906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773126767"/>
              </p:ext>
            </p:extLst>
          </p:nvPr>
        </p:nvGraphicFramePr>
        <p:xfrm>
          <a:off x="8549639" y="1914591"/>
          <a:ext cx="3424645" cy="1281237"/>
        </p:xfrm>
        <a:graphic>
          <a:graphicData uri="http://schemas.openxmlformats.org/drawingml/2006/table">
            <a:tbl>
              <a:tblPr firstRow="1" bandRow="1">
                <a:tableStyleId>{5C22544A-7EE6-4342-B048-85BDC9FD1C3A}</a:tableStyleId>
              </a:tblPr>
              <a:tblGrid>
                <a:gridCol w="1640155">
                  <a:extLst>
                    <a:ext uri="{9D8B030D-6E8A-4147-A177-3AD203B41FA5}">
                      <a16:colId xmlns:a16="http://schemas.microsoft.com/office/drawing/2014/main" val="20000"/>
                    </a:ext>
                  </a:extLst>
                </a:gridCol>
                <a:gridCol w="938728">
                  <a:extLst>
                    <a:ext uri="{9D8B030D-6E8A-4147-A177-3AD203B41FA5}">
                      <a16:colId xmlns:a16="http://schemas.microsoft.com/office/drawing/2014/main" val="20001"/>
                    </a:ext>
                  </a:extLst>
                </a:gridCol>
                <a:gridCol w="845762">
                  <a:extLst>
                    <a:ext uri="{9D8B030D-6E8A-4147-A177-3AD203B41FA5}">
                      <a16:colId xmlns:a16="http://schemas.microsoft.com/office/drawing/2014/main" val="20002"/>
                    </a:ext>
                  </a:extLst>
                </a:gridCol>
              </a:tblGrid>
              <a:tr h="366837">
                <a:tc>
                  <a:txBody>
                    <a:bodyPr/>
                    <a:lstStyle/>
                    <a:p>
                      <a:r>
                        <a:rPr lang="pt-BR" dirty="0" smtClean="0"/>
                        <a:t>+ 17,7%</a:t>
                      </a:r>
                    </a:p>
                  </a:txBody>
                  <a:tcPr/>
                </a:tc>
                <a:tc>
                  <a:txBody>
                    <a:bodyPr/>
                    <a:lstStyle/>
                    <a:p>
                      <a:r>
                        <a:rPr lang="pt-BR" dirty="0" smtClean="0"/>
                        <a:t>2017</a:t>
                      </a:r>
                    </a:p>
                  </a:txBody>
                  <a:tcPr/>
                </a:tc>
                <a:tc>
                  <a:txBody>
                    <a:bodyPr/>
                    <a:lstStyle/>
                    <a:p>
                      <a:r>
                        <a:rPr lang="pt-BR" dirty="0" smtClean="0"/>
                        <a:t>2018</a:t>
                      </a:r>
                      <a:endParaRPr lang="pt-BR" dirty="0"/>
                    </a:p>
                  </a:txBody>
                  <a:tcPr/>
                </a:tc>
                <a:extLst>
                  <a:ext uri="{0D108BD9-81ED-4DB2-BD59-A6C34878D82A}">
                    <a16:rowId xmlns:a16="http://schemas.microsoft.com/office/drawing/2014/main" val="10000"/>
                  </a:ext>
                </a:extLst>
              </a:tr>
              <a:tr h="7746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Motoqueiros mortos</a:t>
                      </a:r>
                      <a:r>
                        <a:rPr lang="pt-BR" baseline="0" dirty="0" smtClean="0"/>
                        <a:t> em SP</a:t>
                      </a:r>
                      <a:endParaRPr lang="pt-BR" dirty="0" smtClean="0"/>
                    </a:p>
                    <a:p>
                      <a:endParaRPr lang="pt-BR" dirty="0" smtClean="0">
                        <a:latin typeface="AvenirNext LT Pro HeavyCn" panose="020B0906020202020204" pitchFamily="34" charset="0"/>
                      </a:endParaRPr>
                    </a:p>
                  </a:txBody>
                  <a:tcPr/>
                </a:tc>
                <a:tc>
                  <a:txBody>
                    <a:bodyPr/>
                    <a:lstStyle/>
                    <a:p>
                      <a:r>
                        <a:rPr lang="pt-BR" dirty="0" smtClean="0"/>
                        <a:t>311</a:t>
                      </a:r>
                    </a:p>
                  </a:txBody>
                  <a:tcPr/>
                </a:tc>
                <a:tc>
                  <a:txBody>
                    <a:bodyPr/>
                    <a:lstStyle/>
                    <a:p>
                      <a:r>
                        <a:rPr lang="pt-BR" dirty="0" smtClean="0"/>
                        <a:t>366</a:t>
                      </a:r>
                      <a:endParaRPr lang="pt-BR"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745787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latin typeface="AvenirNext LT Pro HeavyCn" panose="020B0906020202020204" pitchFamily="34" charset="0"/>
              </a:rPr>
              <a:t>As possibilidades </a:t>
            </a:r>
            <a:br>
              <a:rPr lang="pt-BR" dirty="0" smtClean="0">
                <a:latin typeface="AvenirNext LT Pro HeavyCn" panose="020B0906020202020204" pitchFamily="34" charset="0"/>
              </a:rPr>
            </a:br>
            <a:r>
              <a:rPr lang="pt-BR" dirty="0" smtClean="0">
                <a:latin typeface="AvenirNext LT Pro HeavyCn" panose="020B0906020202020204" pitchFamily="34" charset="0"/>
              </a:rPr>
              <a:t>da tarifa zero</a:t>
            </a:r>
            <a:endParaRPr lang="pt-BR" dirty="0">
              <a:latin typeface="AvenirNext LT Pro HeavyCn" panose="020B0906020202020204" pitchFamily="34" charset="0"/>
            </a:endParaRPr>
          </a:p>
        </p:txBody>
      </p:sp>
      <p:sp>
        <p:nvSpPr>
          <p:cNvPr id="3" name="Text Placeholder 2"/>
          <p:cNvSpPr>
            <a:spLocks noGrp="1"/>
          </p:cNvSpPr>
          <p:nvPr>
            <p:ph type="body" idx="1"/>
          </p:nvPr>
        </p:nvSpPr>
        <p:spPr/>
        <p:txBody>
          <a:bodyPr>
            <a:normAutofit/>
          </a:bodyPr>
          <a:lstStyle/>
          <a:p>
            <a:r>
              <a:rPr lang="pt-BR" sz="2800" dirty="0" smtClean="0">
                <a:latin typeface="AvenirNext LT Pro HeavyCn" panose="020B0906020202020204" pitchFamily="34" charset="0"/>
              </a:rPr>
              <a:t>Mobilidade como direito, não como serviço</a:t>
            </a:r>
            <a:endParaRPr lang="pt-BR" sz="2800" dirty="0">
              <a:latin typeface="AvenirNext LT Pro HeavyCn" panose="020B0906020202020204" pitchFamily="34" charset="0"/>
            </a:endParaRPr>
          </a:p>
        </p:txBody>
      </p:sp>
    </p:spTree>
    <p:extLst>
      <p:ext uri="{BB962C8B-B14F-4D97-AF65-F5344CB8AC3E}">
        <p14:creationId xmlns:p14="http://schemas.microsoft.com/office/powerpoint/2010/main" val="23200221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 y="662940"/>
            <a:ext cx="11480800" cy="1609344"/>
          </a:xfrm>
        </p:spPr>
        <p:txBody>
          <a:bodyPr/>
          <a:lstStyle/>
          <a:p>
            <a:r>
              <a:rPr lang="pt-BR" dirty="0" smtClean="0">
                <a:latin typeface="AvenirNext LT Pro HeavyCn" panose="020B0906020202020204" pitchFamily="34" charset="0"/>
              </a:rPr>
              <a:t>	padrões radicalmente opostos</a:t>
            </a:r>
            <a:endParaRPr lang="pt-BR" dirty="0">
              <a:latin typeface="AvenirNext LT Pro HeavyCn" panose="020B0906020202020204" pitchFamily="34" charset="0"/>
            </a:endParaRPr>
          </a:p>
        </p:txBody>
      </p:sp>
      <p:sp>
        <p:nvSpPr>
          <p:cNvPr id="3" name="Text Placeholder 2"/>
          <p:cNvSpPr>
            <a:spLocks noGrp="1"/>
          </p:cNvSpPr>
          <p:nvPr>
            <p:ph type="body" idx="1"/>
          </p:nvPr>
        </p:nvSpPr>
        <p:spPr>
          <a:xfrm>
            <a:off x="350084" y="2891028"/>
            <a:ext cx="5471596" cy="879856"/>
          </a:xfrm>
        </p:spPr>
        <p:txBody>
          <a:bodyPr>
            <a:noAutofit/>
          </a:bodyPr>
          <a:lstStyle/>
          <a:p>
            <a:r>
              <a:rPr lang="pt-BR" sz="4000" dirty="0" smtClean="0">
                <a:latin typeface="AvenirNext LT Pro HeavyCn" panose="020B0906020202020204" pitchFamily="34" charset="0"/>
              </a:rPr>
              <a:t>Transporte como direito</a:t>
            </a:r>
            <a:endParaRPr lang="pt-BR" sz="4000" dirty="0">
              <a:latin typeface="AvenirNext LT Pro HeavyCn" panose="020B0906020202020204" pitchFamily="34" charset="0"/>
            </a:endParaRPr>
          </a:p>
        </p:txBody>
      </p:sp>
      <p:sp>
        <p:nvSpPr>
          <p:cNvPr id="5" name="Text Placeholder 4"/>
          <p:cNvSpPr>
            <a:spLocks noGrp="1"/>
          </p:cNvSpPr>
          <p:nvPr>
            <p:ph type="body" sz="quarter" idx="3"/>
          </p:nvPr>
        </p:nvSpPr>
        <p:spPr>
          <a:xfrm>
            <a:off x="6364224" y="2997981"/>
            <a:ext cx="5827776" cy="640080"/>
          </a:xfrm>
        </p:spPr>
        <p:txBody>
          <a:bodyPr>
            <a:noAutofit/>
          </a:bodyPr>
          <a:lstStyle/>
          <a:p>
            <a:r>
              <a:rPr lang="pt-BR" sz="4000" dirty="0" smtClean="0">
                <a:latin typeface="AvenirNext LT Pro HeavyCn" panose="020B0906020202020204" pitchFamily="34" charset="0"/>
              </a:rPr>
              <a:t>Transporte</a:t>
            </a:r>
            <a:r>
              <a:rPr lang="pt-BR" sz="3600" dirty="0" smtClean="0">
                <a:latin typeface="AvenirNext LT Pro HeavyCn" panose="020B0906020202020204" pitchFamily="34" charset="0"/>
              </a:rPr>
              <a:t> como serviço</a:t>
            </a:r>
            <a:endParaRPr lang="pt-BR" sz="3600" dirty="0">
              <a:latin typeface="AvenirNext LT Pro HeavyCn" panose="020B0906020202020204" pitchFamily="34" charset="0"/>
            </a:endParaRPr>
          </a:p>
        </p:txBody>
      </p:sp>
      <p:sp>
        <p:nvSpPr>
          <p:cNvPr id="7" name="Text Placeholder 2"/>
          <p:cNvSpPr txBox="1">
            <a:spLocks/>
          </p:cNvSpPr>
          <p:nvPr/>
        </p:nvSpPr>
        <p:spPr>
          <a:xfrm>
            <a:off x="1066800" y="306324"/>
            <a:ext cx="4754880" cy="64008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buClr>
                <a:schemeClr val="accent1">
                  <a:lumMod val="75000"/>
                </a:schemeClr>
              </a:buClr>
              <a:buSzPct val="85000"/>
              <a:buFont typeface="Wingdings" pitchFamily="2" charset="2"/>
              <a:buNone/>
              <a:defRPr sz="2000" b="1" kern="1200">
                <a:solidFill>
                  <a:schemeClr val="accent1">
                    <a:lumMod val="75000"/>
                  </a:schemeClr>
                </a:solidFill>
                <a:latin typeface="+mn-lt"/>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9pPr>
          </a:lstStyle>
          <a:p>
            <a:endParaRPr lang="pt-BR" sz="2400" dirty="0"/>
          </a:p>
        </p:txBody>
      </p:sp>
      <p:pic>
        <p:nvPicPr>
          <p:cNvPr id="11" name="Picture 10"/>
          <p:cNvPicPr>
            <a:picLocks noChangeAspect="1"/>
          </p:cNvPicPr>
          <p:nvPr/>
        </p:nvPicPr>
        <p:blipFill>
          <a:blip r:embed="rId2"/>
          <a:stretch>
            <a:fillRect/>
          </a:stretch>
        </p:blipFill>
        <p:spPr>
          <a:xfrm>
            <a:off x="2778252" y="3638061"/>
            <a:ext cx="2209800" cy="3219450"/>
          </a:xfrm>
          <a:prstGeom prst="rect">
            <a:avLst/>
          </a:prstGeom>
        </p:spPr>
      </p:pic>
      <p:pic>
        <p:nvPicPr>
          <p:cNvPr id="12" name="Picture 11"/>
          <p:cNvPicPr>
            <a:picLocks noChangeAspect="1"/>
          </p:cNvPicPr>
          <p:nvPr/>
        </p:nvPicPr>
        <p:blipFill>
          <a:blip r:embed="rId3"/>
          <a:stretch>
            <a:fillRect/>
          </a:stretch>
        </p:blipFill>
        <p:spPr>
          <a:xfrm>
            <a:off x="7052849" y="3933877"/>
            <a:ext cx="3376366" cy="3366774"/>
          </a:xfrm>
          <a:prstGeom prst="rect">
            <a:avLst/>
          </a:prstGeom>
        </p:spPr>
      </p:pic>
    </p:spTree>
    <p:extLst>
      <p:ext uri="{BB962C8B-B14F-4D97-AF65-F5344CB8AC3E}">
        <p14:creationId xmlns:p14="http://schemas.microsoft.com/office/powerpoint/2010/main" val="26016049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7127" y="1225296"/>
            <a:ext cx="9580735" cy="3520440"/>
          </a:xfrm>
        </p:spPr>
        <p:txBody>
          <a:bodyPr/>
          <a:lstStyle/>
          <a:p>
            <a:r>
              <a:rPr lang="pt-BR" dirty="0" smtClean="0">
                <a:latin typeface="AvenirNext LT Pro HeavyCn" panose="020B0906020202020204" pitchFamily="34" charset="0"/>
              </a:rPr>
              <a:t>O Sucateamento do Transporte público</a:t>
            </a:r>
            <a:endParaRPr lang="pt-BR" dirty="0">
              <a:latin typeface="AvenirNext LT Pro HeavyCn" panose="020B0906020202020204" pitchFamily="34" charset="0"/>
            </a:endParaRPr>
          </a:p>
        </p:txBody>
      </p:sp>
      <p:sp>
        <p:nvSpPr>
          <p:cNvPr id="3" name="Text Placeholder 2"/>
          <p:cNvSpPr>
            <a:spLocks noGrp="1"/>
          </p:cNvSpPr>
          <p:nvPr>
            <p:ph type="body" idx="1"/>
          </p:nvPr>
        </p:nvSpPr>
        <p:spPr/>
        <p:txBody>
          <a:bodyPr>
            <a:normAutofit/>
          </a:bodyPr>
          <a:lstStyle/>
          <a:p>
            <a:r>
              <a:rPr lang="pt-BR" sz="2400" dirty="0" smtClean="0">
                <a:latin typeface="AvenirNext LT Pro HeavyCn" panose="020B0906020202020204" pitchFamily="34" charset="0"/>
              </a:rPr>
              <a:t>Sobre aumentos, descaso e repressão em São Paulo</a:t>
            </a:r>
            <a:endParaRPr lang="pt-BR" sz="2400" dirty="0">
              <a:latin typeface="AvenirNext LT Pro HeavyCn" panose="020B0906020202020204" pitchFamily="34" charset="0"/>
            </a:endParaRPr>
          </a:p>
        </p:txBody>
      </p:sp>
    </p:spTree>
    <p:extLst>
      <p:ext uri="{BB962C8B-B14F-4D97-AF65-F5344CB8AC3E}">
        <p14:creationId xmlns:p14="http://schemas.microsoft.com/office/powerpoint/2010/main" val="24764382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7" y="484632"/>
            <a:ext cx="10657695" cy="1609344"/>
          </a:xfrm>
        </p:spPr>
        <p:txBody>
          <a:bodyPr/>
          <a:lstStyle/>
          <a:p>
            <a:r>
              <a:rPr lang="pt-BR" dirty="0" smtClean="0">
                <a:latin typeface="AvenirNext LT Pro HeavyCn" panose="020B0906020202020204" pitchFamily="34" charset="0"/>
              </a:rPr>
              <a:t>BASES LEGAIS para a tarifa zero</a:t>
            </a:r>
            <a:endParaRPr lang="pt-BR" dirty="0">
              <a:latin typeface="AvenirNext LT Pro HeavyCn" panose="020B0906020202020204" pitchFamily="34" charset="0"/>
            </a:endParaRPr>
          </a:p>
        </p:txBody>
      </p:sp>
      <p:sp>
        <p:nvSpPr>
          <p:cNvPr id="3" name="Content Placeholder 2"/>
          <p:cNvSpPr>
            <a:spLocks noGrp="1"/>
          </p:cNvSpPr>
          <p:nvPr>
            <p:ph idx="1"/>
          </p:nvPr>
        </p:nvSpPr>
        <p:spPr>
          <a:xfrm>
            <a:off x="1069848" y="2121408"/>
            <a:ext cx="10309352" cy="4050792"/>
          </a:xfrm>
        </p:spPr>
        <p:txBody>
          <a:bodyPr>
            <a:normAutofit fontScale="92500" lnSpcReduction="20000"/>
          </a:bodyPr>
          <a:lstStyle/>
          <a:p>
            <a:r>
              <a:rPr lang="pt-BR" sz="3200" b="1" dirty="0" smtClean="0"/>
              <a:t>Artigo 6 da Constituição Federal </a:t>
            </a:r>
            <a:r>
              <a:rPr lang="pt-BR" sz="3200" dirty="0" smtClean="0"/>
              <a:t>– transporte é um direito social ao lado de educação, saúde e habitação</a:t>
            </a:r>
          </a:p>
          <a:p>
            <a:r>
              <a:rPr lang="pt-BR" sz="3200" b="1" dirty="0" smtClean="0"/>
              <a:t>Artigo 230 da Constituição Federal e Artigo 39 do Estatuto do Idoso </a:t>
            </a:r>
            <a:r>
              <a:rPr lang="pt-BR" sz="3200" dirty="0" smtClean="0"/>
              <a:t>– garante passe livre para quem tem mais de 65 anos</a:t>
            </a:r>
          </a:p>
          <a:p>
            <a:r>
              <a:rPr lang="pt-BR" sz="3200" b="1" dirty="0" smtClean="0"/>
              <a:t>Política Nacional de Mobilidade Urbana</a:t>
            </a:r>
            <a:r>
              <a:rPr lang="pt-BR" sz="3200" dirty="0" smtClean="0"/>
              <a:t> </a:t>
            </a:r>
            <a:r>
              <a:rPr lang="pt-BR" sz="3200" dirty="0"/>
              <a:t>–</a:t>
            </a:r>
            <a:r>
              <a:rPr lang="pt-BR" sz="3200" dirty="0" smtClean="0"/>
              <a:t> prevê modicidade e prioridade doe modos de transporte não motorizados sobre os motorizados e dos serviços de transporte público coletivo sobre o transporte motorizado individual </a:t>
            </a:r>
            <a:endParaRPr lang="pt-BR" sz="3200" dirty="0"/>
          </a:p>
        </p:txBody>
      </p:sp>
    </p:spTree>
    <p:extLst>
      <p:ext uri="{BB962C8B-B14F-4D97-AF65-F5344CB8AC3E}">
        <p14:creationId xmlns:p14="http://schemas.microsoft.com/office/powerpoint/2010/main" val="26635122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9640" y="264886"/>
            <a:ext cx="2611846" cy="1737360"/>
          </a:xfrm>
        </p:spPr>
        <p:txBody>
          <a:bodyPr>
            <a:normAutofit/>
          </a:bodyPr>
          <a:lstStyle/>
          <a:p>
            <a:r>
              <a:rPr lang="pt-BR" sz="4400" dirty="0" smtClean="0"/>
              <a:t>IMPACTOS POSITIVOS</a:t>
            </a:r>
            <a:endParaRPr lang="pt-BR" sz="4400" dirty="0"/>
          </a:p>
        </p:txBody>
      </p:sp>
      <p:pic>
        <p:nvPicPr>
          <p:cNvPr id="6" name="Content Placeholder 5"/>
          <p:cNvPicPr>
            <a:picLocks noGrp="1" noChangeAspect="1"/>
          </p:cNvPicPr>
          <p:nvPr>
            <p:ph idx="1"/>
          </p:nvPr>
        </p:nvPicPr>
        <p:blipFill>
          <a:blip r:embed="rId2"/>
          <a:stretch>
            <a:fillRect/>
          </a:stretch>
        </p:blipFill>
        <p:spPr>
          <a:xfrm>
            <a:off x="0" y="1741715"/>
            <a:ext cx="4796970" cy="4796970"/>
          </a:xfrm>
          <a:prstGeom prst="rect">
            <a:avLst/>
          </a:prstGeom>
        </p:spPr>
      </p:pic>
      <p:sp>
        <p:nvSpPr>
          <p:cNvPr id="4" name="Text Placeholder 3"/>
          <p:cNvSpPr>
            <a:spLocks noGrp="1"/>
          </p:cNvSpPr>
          <p:nvPr>
            <p:ph type="body" sz="half" idx="2"/>
          </p:nvPr>
        </p:nvSpPr>
        <p:spPr/>
        <p:txBody>
          <a:bodyPr/>
          <a:lstStyle/>
          <a:p>
            <a:endParaRPr lang="pt-BR" dirty="0" smtClean="0"/>
          </a:p>
          <a:p>
            <a:endParaRPr lang="pt-BR" dirty="0"/>
          </a:p>
        </p:txBody>
      </p:sp>
      <p:sp>
        <p:nvSpPr>
          <p:cNvPr id="5" name="Content Placeholder 3"/>
          <p:cNvSpPr txBox="1">
            <a:spLocks/>
          </p:cNvSpPr>
          <p:nvPr/>
        </p:nvSpPr>
        <p:spPr>
          <a:xfrm>
            <a:off x="8549640" y="2220686"/>
            <a:ext cx="3164115" cy="4067793"/>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Clr>
                <a:schemeClr val="accent1">
                  <a:lumMod val="75000"/>
                </a:schemeClr>
              </a:buClr>
              <a:buSzPct val="85000"/>
              <a:buFont typeface="Wingdings" pitchFamily="2" charset="2"/>
              <a:buNone/>
              <a:defRPr sz="1400" kern="1200">
                <a:solidFill>
                  <a:schemeClr val="accent1">
                    <a:lumMod val="75000"/>
                  </a:schemeClr>
                </a:solidFill>
                <a:latin typeface="+mn-lt"/>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9pPr>
          </a:lstStyle>
          <a:p>
            <a:r>
              <a:rPr lang="pt-BR" sz="2400" dirty="0">
                <a:latin typeface="AvenirNext LT Pro HeavyCn" panose="020B0906020202020204" pitchFamily="34" charset="0"/>
              </a:rPr>
              <a:t>Drástica diminuição de custos sociais </a:t>
            </a:r>
          </a:p>
          <a:p>
            <a:r>
              <a:rPr lang="pt-BR" sz="2400" dirty="0" smtClean="0">
                <a:solidFill>
                  <a:schemeClr val="tx1"/>
                </a:solidFill>
                <a:latin typeface="AvenirNext LT Pro HeavyCn" panose="020B0906020202020204" pitchFamily="34" charset="0"/>
              </a:rPr>
              <a:t>Menos poluição</a:t>
            </a:r>
          </a:p>
          <a:p>
            <a:r>
              <a:rPr lang="pt-BR" sz="2400" dirty="0" smtClean="0">
                <a:solidFill>
                  <a:schemeClr val="tx1"/>
                </a:solidFill>
                <a:latin typeface="AvenirNext LT Pro HeavyCn" panose="020B0906020202020204" pitchFamily="34" charset="0"/>
              </a:rPr>
              <a:t>Menos trânsito</a:t>
            </a:r>
          </a:p>
          <a:p>
            <a:r>
              <a:rPr lang="pt-BR" sz="2400" dirty="0" smtClean="0">
                <a:solidFill>
                  <a:schemeClr val="tx1"/>
                </a:solidFill>
                <a:latin typeface="AvenirNext LT Pro HeavyCn" panose="020B0906020202020204" pitchFamily="34" charset="0"/>
              </a:rPr>
              <a:t>Menos carros </a:t>
            </a:r>
          </a:p>
          <a:p>
            <a:endParaRPr lang="pt-BR" sz="2400" dirty="0" smtClean="0">
              <a:solidFill>
                <a:schemeClr val="tx1"/>
              </a:solidFill>
              <a:latin typeface="AvenirNext LT Pro HeavyCn" panose="020B0906020202020204" pitchFamily="34" charset="0"/>
            </a:endParaRPr>
          </a:p>
          <a:p>
            <a:r>
              <a:rPr lang="pt-BR" sz="2400" dirty="0" smtClean="0">
                <a:solidFill>
                  <a:schemeClr val="tx1"/>
                </a:solidFill>
                <a:latin typeface="AvenirNext LT Pro HeavyCn" panose="020B0906020202020204" pitchFamily="34" charset="0"/>
              </a:rPr>
              <a:t>Beneficia mesmo quem não usa o sistema </a:t>
            </a:r>
            <a:endParaRPr lang="pt-BR" sz="1200" dirty="0">
              <a:solidFill>
                <a:schemeClr val="tx1"/>
              </a:solidFill>
              <a:latin typeface="AvenirNext LT Pro HeavyCn" panose="020B0906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847310694"/>
              </p:ext>
            </p:extLst>
          </p:nvPr>
        </p:nvGraphicFramePr>
        <p:xfrm>
          <a:off x="3519079" y="96266"/>
          <a:ext cx="4336052" cy="6381459"/>
        </p:xfrm>
        <a:graphic>
          <a:graphicData uri="http://schemas.openxmlformats.org/drawingml/2006/table">
            <a:tbl>
              <a:tblPr firstRow="1" bandRow="1">
                <a:tableStyleId>{5C22544A-7EE6-4342-B048-85BDC9FD1C3A}</a:tableStyleId>
              </a:tblPr>
              <a:tblGrid>
                <a:gridCol w="2959402">
                  <a:extLst>
                    <a:ext uri="{9D8B030D-6E8A-4147-A177-3AD203B41FA5}">
                      <a16:colId xmlns:a16="http://schemas.microsoft.com/office/drawing/2014/main" val="20000"/>
                    </a:ext>
                  </a:extLst>
                </a:gridCol>
                <a:gridCol w="1376650">
                  <a:extLst>
                    <a:ext uri="{9D8B030D-6E8A-4147-A177-3AD203B41FA5}">
                      <a16:colId xmlns:a16="http://schemas.microsoft.com/office/drawing/2014/main" val="20001"/>
                    </a:ext>
                  </a:extLst>
                </a:gridCol>
              </a:tblGrid>
              <a:tr h="621555">
                <a:tc>
                  <a:txBody>
                    <a:bodyPr/>
                    <a:lstStyle/>
                    <a:p>
                      <a:r>
                        <a:rPr lang="pt-BR" dirty="0" smtClean="0"/>
                        <a:t>Cidades com passe livre no Brasil (2020)</a:t>
                      </a:r>
                      <a:endParaRPr lang="pt-BR" dirty="0"/>
                    </a:p>
                  </a:txBody>
                  <a:tcPr/>
                </a:tc>
                <a:tc>
                  <a:txBody>
                    <a:bodyPr/>
                    <a:lstStyle/>
                    <a:p>
                      <a:r>
                        <a:rPr lang="pt-BR" dirty="0" smtClean="0"/>
                        <a:t>População </a:t>
                      </a:r>
                      <a:endParaRPr lang="pt-BR" dirty="0"/>
                    </a:p>
                  </a:txBody>
                  <a:tcPr/>
                </a:tc>
                <a:extLst>
                  <a:ext uri="{0D108BD9-81ED-4DB2-BD59-A6C34878D82A}">
                    <a16:rowId xmlns:a16="http://schemas.microsoft.com/office/drawing/2014/main" val="10000"/>
                  </a:ext>
                </a:extLst>
              </a:tr>
              <a:tr h="336293">
                <a:tc>
                  <a:txBody>
                    <a:bodyPr/>
                    <a:lstStyle/>
                    <a:p>
                      <a:r>
                        <a:rPr lang="pt-BR" sz="1600" dirty="0" smtClean="0"/>
                        <a:t>Agudos (SP)</a:t>
                      </a:r>
                      <a:endParaRPr lang="pt-BR" sz="1600" dirty="0"/>
                    </a:p>
                  </a:txBody>
                  <a:tcPr/>
                </a:tc>
                <a:tc>
                  <a:txBody>
                    <a:bodyPr/>
                    <a:lstStyle/>
                    <a:p>
                      <a:r>
                        <a:rPr lang="pt-BR" sz="1600" dirty="0" smtClean="0"/>
                        <a:t>37.023</a:t>
                      </a:r>
                    </a:p>
                  </a:txBody>
                  <a:tcPr/>
                </a:tc>
                <a:extLst>
                  <a:ext uri="{0D108BD9-81ED-4DB2-BD59-A6C34878D82A}">
                    <a16:rowId xmlns:a16="http://schemas.microsoft.com/office/drawing/2014/main" val="10001"/>
                  </a:ext>
                </a:extLst>
              </a:tr>
              <a:tr h="325576">
                <a:tc>
                  <a:txBody>
                    <a:bodyPr/>
                    <a:lstStyle/>
                    <a:p>
                      <a:r>
                        <a:rPr lang="pt-BR" sz="1600" dirty="0" smtClean="0"/>
                        <a:t>Anicuns (GO)</a:t>
                      </a:r>
                      <a:endParaRPr lang="pt-BR" sz="1600" dirty="0"/>
                    </a:p>
                  </a:txBody>
                  <a:tcPr/>
                </a:tc>
                <a:tc>
                  <a:txBody>
                    <a:bodyPr/>
                    <a:lstStyle/>
                    <a:p>
                      <a:r>
                        <a:rPr lang="pt-BR" sz="1600" dirty="0" smtClean="0"/>
                        <a:t>21.717</a:t>
                      </a:r>
                      <a:endParaRPr lang="pt-BR" sz="1600" dirty="0"/>
                    </a:p>
                  </a:txBody>
                  <a:tcPr/>
                </a:tc>
                <a:extLst>
                  <a:ext uri="{0D108BD9-81ED-4DB2-BD59-A6C34878D82A}">
                    <a16:rowId xmlns:a16="http://schemas.microsoft.com/office/drawing/2014/main" val="10002"/>
                  </a:ext>
                </a:extLst>
              </a:tr>
              <a:tr h="325576">
                <a:tc>
                  <a:txBody>
                    <a:bodyPr/>
                    <a:lstStyle/>
                    <a:p>
                      <a:r>
                        <a:rPr lang="pt-BR" sz="1600" dirty="0" smtClean="0"/>
                        <a:t>Campo Belo (MG) </a:t>
                      </a:r>
                      <a:endParaRPr lang="pt-BR" sz="1600" dirty="0"/>
                    </a:p>
                  </a:txBody>
                  <a:tcPr/>
                </a:tc>
                <a:tc>
                  <a:txBody>
                    <a:bodyPr/>
                    <a:lstStyle/>
                    <a:p>
                      <a:r>
                        <a:rPr lang="pt-BR" sz="1600" dirty="0" smtClean="0"/>
                        <a:t>54.076</a:t>
                      </a:r>
                      <a:endParaRPr lang="pt-BR" sz="1600" dirty="0"/>
                    </a:p>
                  </a:txBody>
                  <a:tcPr/>
                </a:tc>
                <a:extLst>
                  <a:ext uri="{0D108BD9-81ED-4DB2-BD59-A6C34878D82A}">
                    <a16:rowId xmlns:a16="http://schemas.microsoft.com/office/drawing/2014/main" val="460001990"/>
                  </a:ext>
                </a:extLst>
              </a:tr>
              <a:tr h="336293">
                <a:tc>
                  <a:txBody>
                    <a:bodyPr/>
                    <a:lstStyle/>
                    <a:p>
                      <a:r>
                        <a:rPr lang="pt-BR" sz="1600" dirty="0" smtClean="0"/>
                        <a:t>Eusébio</a:t>
                      </a:r>
                      <a:r>
                        <a:rPr lang="pt-BR" sz="1600" baseline="0" dirty="0" smtClean="0"/>
                        <a:t> (CE)</a:t>
                      </a:r>
                      <a:endParaRPr lang="pt-BR" sz="1600" dirty="0"/>
                    </a:p>
                  </a:txBody>
                  <a:tcPr/>
                </a:tc>
                <a:tc>
                  <a:txBody>
                    <a:bodyPr/>
                    <a:lstStyle/>
                    <a:p>
                      <a:r>
                        <a:rPr lang="pt-BR" sz="1600" dirty="0" smtClean="0"/>
                        <a:t>52.880</a:t>
                      </a:r>
                      <a:endParaRPr lang="pt-BR" sz="1600" dirty="0"/>
                    </a:p>
                  </a:txBody>
                  <a:tcPr/>
                </a:tc>
                <a:extLst>
                  <a:ext uri="{0D108BD9-81ED-4DB2-BD59-A6C34878D82A}">
                    <a16:rowId xmlns:a16="http://schemas.microsoft.com/office/drawing/2014/main" val="10003"/>
                  </a:ext>
                </a:extLst>
              </a:tr>
              <a:tr h="336293">
                <a:tc>
                  <a:txBody>
                    <a:bodyPr/>
                    <a:lstStyle/>
                    <a:p>
                      <a:r>
                        <a:rPr lang="pt-BR" sz="1600" dirty="0" smtClean="0"/>
                        <a:t>Itatiaiuçu</a:t>
                      </a:r>
                      <a:r>
                        <a:rPr lang="pt-BR" sz="1600" baseline="0" dirty="0" smtClean="0"/>
                        <a:t> </a:t>
                      </a:r>
                      <a:r>
                        <a:rPr lang="pt-BR" sz="1600" baseline="0" dirty="0" smtClean="0"/>
                        <a:t>(MG)</a:t>
                      </a:r>
                      <a:endParaRPr lang="pt-BR" sz="1600" dirty="0"/>
                    </a:p>
                  </a:txBody>
                  <a:tcPr/>
                </a:tc>
                <a:tc>
                  <a:txBody>
                    <a:bodyPr/>
                    <a:lstStyle/>
                    <a:p>
                      <a:r>
                        <a:rPr lang="pt-BR" sz="1600" dirty="0" smtClean="0"/>
                        <a:t>11.037</a:t>
                      </a:r>
                    </a:p>
                  </a:txBody>
                  <a:tcPr/>
                </a:tc>
                <a:extLst>
                  <a:ext uri="{0D108BD9-81ED-4DB2-BD59-A6C34878D82A}">
                    <a16:rowId xmlns:a16="http://schemas.microsoft.com/office/drawing/2014/main" val="10004"/>
                  </a:ext>
                </a:extLst>
              </a:tr>
              <a:tr h="336293">
                <a:tc>
                  <a:txBody>
                    <a:bodyPr/>
                    <a:lstStyle/>
                    <a:p>
                      <a:r>
                        <a:rPr lang="pt-BR" sz="1600" dirty="0" smtClean="0"/>
                        <a:t>Ivaiporã (PR)</a:t>
                      </a:r>
                      <a:endParaRPr lang="pt-BR" sz="1600" dirty="0"/>
                    </a:p>
                  </a:txBody>
                  <a:tcPr/>
                </a:tc>
                <a:tc>
                  <a:txBody>
                    <a:bodyPr/>
                    <a:lstStyle/>
                    <a:p>
                      <a:r>
                        <a:rPr lang="pt-BR" sz="1600" dirty="0" smtClean="0"/>
                        <a:t>32.035</a:t>
                      </a:r>
                      <a:endParaRPr lang="pt-BR" sz="1600" dirty="0"/>
                    </a:p>
                  </a:txBody>
                  <a:tcPr/>
                </a:tc>
                <a:extLst>
                  <a:ext uri="{0D108BD9-81ED-4DB2-BD59-A6C34878D82A}">
                    <a16:rowId xmlns:a16="http://schemas.microsoft.com/office/drawing/2014/main" val="10005"/>
                  </a:ext>
                </a:extLst>
              </a:tr>
              <a:tr h="336293">
                <a:tc>
                  <a:txBody>
                    <a:bodyPr/>
                    <a:lstStyle/>
                    <a:p>
                      <a:r>
                        <a:rPr lang="pt-BR" sz="1600" dirty="0" smtClean="0"/>
                        <a:t>Holambra (SP)</a:t>
                      </a:r>
                      <a:endParaRPr lang="pt-BR" sz="1600" dirty="0"/>
                    </a:p>
                  </a:txBody>
                  <a:tcPr/>
                </a:tc>
                <a:tc>
                  <a:txBody>
                    <a:bodyPr/>
                    <a:lstStyle/>
                    <a:p>
                      <a:r>
                        <a:rPr lang="pt-BR" sz="1600" dirty="0" smtClean="0"/>
                        <a:t>14.579</a:t>
                      </a:r>
                      <a:endParaRPr lang="pt-BR" sz="1600" dirty="0"/>
                    </a:p>
                  </a:txBody>
                  <a:tcPr/>
                </a:tc>
                <a:extLst>
                  <a:ext uri="{0D108BD9-81ED-4DB2-BD59-A6C34878D82A}">
                    <a16:rowId xmlns:a16="http://schemas.microsoft.com/office/drawing/2014/main" val="10006"/>
                  </a:ext>
                </a:extLst>
              </a:tr>
              <a:tr h="336293">
                <a:tc>
                  <a:txBody>
                    <a:bodyPr/>
                    <a:lstStyle/>
                    <a:p>
                      <a:r>
                        <a:rPr lang="pt-BR" sz="1600" dirty="0" smtClean="0"/>
                        <a:t>Macatuba</a:t>
                      </a:r>
                      <a:r>
                        <a:rPr lang="pt-BR" sz="1600" baseline="0" dirty="0" smtClean="0"/>
                        <a:t> (SP)</a:t>
                      </a:r>
                      <a:endParaRPr lang="pt-BR" sz="1600" dirty="0"/>
                    </a:p>
                  </a:txBody>
                  <a:tcPr/>
                </a:tc>
                <a:tc>
                  <a:txBody>
                    <a:bodyPr/>
                    <a:lstStyle/>
                    <a:p>
                      <a:r>
                        <a:rPr lang="pt-BR" sz="1600" dirty="0" smtClean="0"/>
                        <a:t>17.111</a:t>
                      </a:r>
                      <a:endParaRPr lang="pt-BR" sz="1600" dirty="0"/>
                    </a:p>
                  </a:txBody>
                  <a:tcPr/>
                </a:tc>
                <a:extLst>
                  <a:ext uri="{0D108BD9-81ED-4DB2-BD59-A6C34878D82A}">
                    <a16:rowId xmlns:a16="http://schemas.microsoft.com/office/drawing/2014/main" val="10007"/>
                  </a:ext>
                </a:extLst>
              </a:tr>
              <a:tr h="336293">
                <a:tc>
                  <a:txBody>
                    <a:bodyPr/>
                    <a:lstStyle/>
                    <a:p>
                      <a:r>
                        <a:rPr lang="pt-BR" sz="1600" dirty="0" smtClean="0"/>
                        <a:t>Maricá</a:t>
                      </a:r>
                      <a:r>
                        <a:rPr lang="pt-BR" sz="1600" baseline="0" dirty="0" smtClean="0"/>
                        <a:t> (RJ)</a:t>
                      </a:r>
                      <a:endParaRPr lang="pt-BR" sz="1600" dirty="0"/>
                    </a:p>
                  </a:txBody>
                  <a:tcPr/>
                </a:tc>
                <a:tc>
                  <a:txBody>
                    <a:bodyPr/>
                    <a:lstStyle/>
                    <a:p>
                      <a:r>
                        <a:rPr lang="pt-BR" sz="1600" dirty="0" smtClean="0"/>
                        <a:t>157.789</a:t>
                      </a:r>
                      <a:endParaRPr lang="pt-BR" sz="1600" dirty="0"/>
                    </a:p>
                  </a:txBody>
                  <a:tcPr/>
                </a:tc>
                <a:extLst>
                  <a:ext uri="{0D108BD9-81ED-4DB2-BD59-A6C34878D82A}">
                    <a16:rowId xmlns:a16="http://schemas.microsoft.com/office/drawing/2014/main" val="10008"/>
                  </a:ext>
                </a:extLst>
              </a:tr>
              <a:tr h="344542">
                <a:tc>
                  <a:txBody>
                    <a:bodyPr/>
                    <a:lstStyle/>
                    <a:p>
                      <a:r>
                        <a:rPr lang="pt-BR" sz="1600" dirty="0" smtClean="0"/>
                        <a:t>Monte Carmelo (MG)</a:t>
                      </a:r>
                      <a:endParaRPr lang="pt-BR" sz="1600" dirty="0"/>
                    </a:p>
                  </a:txBody>
                  <a:tcPr/>
                </a:tc>
                <a:tc>
                  <a:txBody>
                    <a:bodyPr/>
                    <a:lstStyle/>
                    <a:p>
                      <a:r>
                        <a:rPr lang="pt-BR" sz="1600" dirty="0" smtClean="0"/>
                        <a:t>47.682</a:t>
                      </a:r>
                      <a:endParaRPr lang="pt-BR" sz="1600" dirty="0"/>
                    </a:p>
                  </a:txBody>
                  <a:tcPr/>
                </a:tc>
                <a:extLst>
                  <a:ext uri="{0D108BD9-81ED-4DB2-BD59-A6C34878D82A}">
                    <a16:rowId xmlns:a16="http://schemas.microsoft.com/office/drawing/2014/main" val="10009"/>
                  </a:ext>
                </a:extLst>
              </a:tr>
              <a:tr h="336293">
                <a:tc>
                  <a:txBody>
                    <a:bodyPr/>
                    <a:lstStyle/>
                    <a:p>
                      <a:r>
                        <a:rPr lang="pt-BR" sz="1600" dirty="0" smtClean="0"/>
                        <a:t>Muzambinho (MG)</a:t>
                      </a:r>
                      <a:endParaRPr lang="pt-BR" sz="1600" dirty="0"/>
                    </a:p>
                  </a:txBody>
                  <a:tcPr/>
                </a:tc>
                <a:tc>
                  <a:txBody>
                    <a:bodyPr/>
                    <a:lstStyle/>
                    <a:p>
                      <a:r>
                        <a:rPr lang="pt-BR" sz="1600" dirty="0" smtClean="0"/>
                        <a:t>20.594</a:t>
                      </a:r>
                      <a:endParaRPr lang="pt-BR" sz="1600" dirty="0"/>
                    </a:p>
                  </a:txBody>
                  <a:tcPr/>
                </a:tc>
                <a:extLst>
                  <a:ext uri="{0D108BD9-81ED-4DB2-BD59-A6C34878D82A}">
                    <a16:rowId xmlns:a16="http://schemas.microsoft.com/office/drawing/2014/main" val="10010"/>
                  </a:ext>
                </a:extLst>
              </a:tr>
              <a:tr h="336293">
                <a:tc>
                  <a:txBody>
                    <a:bodyPr/>
                    <a:lstStyle/>
                    <a:p>
                      <a:r>
                        <a:rPr lang="pt-BR" sz="1600" dirty="0" smtClean="0"/>
                        <a:t>Pitanga (PR)</a:t>
                      </a:r>
                      <a:endParaRPr lang="pt-BR" sz="1600" dirty="0"/>
                    </a:p>
                  </a:txBody>
                  <a:tcPr/>
                </a:tc>
                <a:tc>
                  <a:txBody>
                    <a:bodyPr/>
                    <a:lstStyle/>
                    <a:p>
                      <a:r>
                        <a:rPr lang="pt-BR" sz="1600" dirty="0" smtClean="0"/>
                        <a:t>30.635</a:t>
                      </a:r>
                      <a:endParaRPr lang="pt-BR" sz="1600" dirty="0"/>
                    </a:p>
                  </a:txBody>
                  <a:tcPr/>
                </a:tc>
                <a:extLst>
                  <a:ext uri="{0D108BD9-81ED-4DB2-BD59-A6C34878D82A}">
                    <a16:rowId xmlns:a16="http://schemas.microsoft.com/office/drawing/2014/main" val="10011"/>
                  </a:ext>
                </a:extLst>
              </a:tr>
              <a:tr h="336293">
                <a:tc>
                  <a:txBody>
                    <a:bodyPr/>
                    <a:lstStyle/>
                    <a:p>
                      <a:r>
                        <a:rPr lang="pt-BR" sz="1600" dirty="0" smtClean="0"/>
                        <a:t>Potirendaba</a:t>
                      </a:r>
                      <a:r>
                        <a:rPr lang="pt-BR" sz="1600" baseline="0" dirty="0" smtClean="0"/>
                        <a:t> (SP)</a:t>
                      </a:r>
                      <a:endParaRPr lang="pt-BR" sz="1600" dirty="0"/>
                    </a:p>
                  </a:txBody>
                  <a:tcPr/>
                </a:tc>
                <a:tc>
                  <a:txBody>
                    <a:bodyPr/>
                    <a:lstStyle/>
                    <a:p>
                      <a:r>
                        <a:rPr lang="pt-BR" sz="1600" dirty="0" smtClean="0"/>
                        <a:t>17.201</a:t>
                      </a:r>
                      <a:endParaRPr lang="pt-BR" sz="1600" dirty="0"/>
                    </a:p>
                  </a:txBody>
                  <a:tcPr/>
                </a:tc>
                <a:extLst>
                  <a:ext uri="{0D108BD9-81ED-4DB2-BD59-A6C34878D82A}">
                    <a16:rowId xmlns:a16="http://schemas.microsoft.com/office/drawing/2014/main" val="10012"/>
                  </a:ext>
                </a:extLst>
              </a:tr>
              <a:tr h="325576">
                <a:tc>
                  <a:txBody>
                    <a:bodyPr/>
                    <a:lstStyle/>
                    <a:p>
                      <a:r>
                        <a:rPr lang="pt-BR" sz="1600" dirty="0" smtClean="0"/>
                        <a:t>Silva Jardim (RJ)</a:t>
                      </a:r>
                    </a:p>
                  </a:txBody>
                  <a:tcPr/>
                </a:tc>
                <a:tc>
                  <a:txBody>
                    <a:bodyPr/>
                    <a:lstStyle/>
                    <a:p>
                      <a:r>
                        <a:rPr lang="pt-BR" sz="1600" dirty="0" smtClean="0"/>
                        <a:t>21.773</a:t>
                      </a:r>
                    </a:p>
                  </a:txBody>
                  <a:tcPr/>
                </a:tc>
                <a:extLst>
                  <a:ext uri="{0D108BD9-81ED-4DB2-BD59-A6C34878D82A}">
                    <a16:rowId xmlns:a16="http://schemas.microsoft.com/office/drawing/2014/main" val="10013"/>
                  </a:ext>
                </a:extLst>
              </a:tr>
              <a:tr h="442071">
                <a:tc>
                  <a:txBody>
                    <a:bodyPr/>
                    <a:lstStyle/>
                    <a:p>
                      <a:r>
                        <a:rPr lang="pt-BR" sz="1600" dirty="0" smtClean="0"/>
                        <a:t>Vargem Grande </a:t>
                      </a:r>
                      <a:r>
                        <a:rPr lang="pt-BR" sz="1600" dirty="0" smtClean="0"/>
                        <a:t>Paulista</a:t>
                      </a:r>
                      <a:r>
                        <a:rPr lang="pt-BR" sz="1600" baseline="0" dirty="0" smtClean="0"/>
                        <a:t> </a:t>
                      </a:r>
                      <a:r>
                        <a:rPr lang="pt-BR" sz="1600" baseline="0" dirty="0" smtClean="0"/>
                        <a:t>(SP) </a:t>
                      </a:r>
                      <a:endParaRPr lang="pt-B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48.720</a:t>
                      </a:r>
                      <a:endParaRPr lang="pt-BR" sz="1600" dirty="0" smtClean="0"/>
                    </a:p>
                  </a:txBody>
                  <a:tcPr/>
                </a:tc>
                <a:extLst>
                  <a:ext uri="{0D108BD9-81ED-4DB2-BD59-A6C34878D82A}">
                    <a16:rowId xmlns:a16="http://schemas.microsoft.com/office/drawing/2014/main" val="935009479"/>
                  </a:ext>
                </a:extLst>
              </a:tr>
              <a:tr h="585996">
                <a:tc>
                  <a:txBody>
                    <a:bodyPr/>
                    <a:lstStyle/>
                    <a:p>
                      <a:r>
                        <a:rPr lang="pt-BR" sz="1600" dirty="0" smtClean="0"/>
                        <a:t>Venceslau Brás</a:t>
                      </a:r>
                      <a:r>
                        <a:rPr lang="pt-BR" sz="1600" baseline="0" dirty="0" smtClean="0"/>
                        <a:t> (PR)</a:t>
                      </a:r>
                      <a:endParaRPr lang="pt-BR" sz="1600" dirty="0"/>
                    </a:p>
                  </a:txBody>
                  <a:tcPr/>
                </a:tc>
                <a:tc>
                  <a:txBody>
                    <a:bodyPr/>
                    <a:lstStyle/>
                    <a:p>
                      <a:r>
                        <a:rPr lang="pt-BR" sz="1600" dirty="0" smtClean="0"/>
                        <a:t>19.444</a:t>
                      </a:r>
                      <a:endParaRPr lang="pt-BR" sz="1600" dirty="0"/>
                    </a:p>
                  </a:txBody>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13279242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75657" y="5181600"/>
            <a:ext cx="976811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itle 1"/>
          <p:cNvSpPr>
            <a:spLocks noGrp="1"/>
          </p:cNvSpPr>
          <p:nvPr>
            <p:ph type="title"/>
          </p:nvPr>
        </p:nvSpPr>
        <p:spPr/>
        <p:txBody>
          <a:bodyPr/>
          <a:lstStyle/>
          <a:p>
            <a:r>
              <a:rPr lang="pt-BR" dirty="0" smtClean="0">
                <a:latin typeface="AvenirNext LT Pro HeavyCn" panose="020B0906020202020204" pitchFamily="34" charset="0"/>
              </a:rPr>
              <a:t>Como financiar</a:t>
            </a:r>
            <a:endParaRPr lang="pt-BR" dirty="0">
              <a:latin typeface="AvenirNext LT Pro HeavyCn" panose="020B0906020202020204" pitchFamily="34" charset="0"/>
            </a:endParaRPr>
          </a:p>
        </p:txBody>
      </p:sp>
      <p:sp>
        <p:nvSpPr>
          <p:cNvPr id="3" name="Content Placeholder 2"/>
          <p:cNvSpPr>
            <a:spLocks noGrp="1"/>
          </p:cNvSpPr>
          <p:nvPr>
            <p:ph idx="1"/>
          </p:nvPr>
        </p:nvSpPr>
        <p:spPr/>
        <p:txBody>
          <a:bodyPr>
            <a:normAutofit lnSpcReduction="10000"/>
          </a:bodyPr>
          <a:lstStyle/>
          <a:p>
            <a:r>
              <a:rPr lang="pt-BR" sz="3600" dirty="0" smtClean="0"/>
              <a:t> Cobrar proprietários de imóveis e empreendimentos imobiliários (IPTU)</a:t>
            </a:r>
          </a:p>
          <a:p>
            <a:r>
              <a:rPr lang="pt-BR" sz="3600" dirty="0" smtClean="0"/>
              <a:t> Taxar setor produtivo (</a:t>
            </a:r>
            <a:r>
              <a:rPr lang="pt-BR" sz="3600" i="1" dirty="0" err="1" smtClean="0"/>
              <a:t>Versement</a:t>
            </a:r>
            <a:r>
              <a:rPr lang="pt-BR" sz="3600" i="1" dirty="0" smtClean="0"/>
              <a:t> </a:t>
            </a:r>
            <a:r>
              <a:rPr lang="pt-BR" sz="3600" i="1" dirty="0" err="1" smtClean="0"/>
              <a:t>transport</a:t>
            </a:r>
            <a:r>
              <a:rPr lang="pt-BR" sz="3600" dirty="0" smtClean="0"/>
              <a:t>)</a:t>
            </a:r>
          </a:p>
          <a:p>
            <a:r>
              <a:rPr lang="pt-BR" sz="3600" dirty="0" smtClean="0"/>
              <a:t> Buscar recursos com a sociedade (fundos)</a:t>
            </a:r>
          </a:p>
          <a:p>
            <a:r>
              <a:rPr lang="pt-BR" sz="3600" dirty="0" smtClean="0"/>
              <a:t> Taxar transporte motorizado (Cide, IPI, IPVA)</a:t>
            </a:r>
          </a:p>
          <a:p>
            <a:endParaRPr lang="pt-BR" sz="3600" dirty="0"/>
          </a:p>
          <a:p>
            <a:pPr marL="0" indent="0">
              <a:buNone/>
            </a:pPr>
            <a:r>
              <a:rPr lang="pt-BR" sz="3600" dirty="0" smtClean="0"/>
              <a:t>  Polêmico: pedágio urbano</a:t>
            </a:r>
            <a:endParaRPr lang="pt-BR" sz="3600" dirty="0"/>
          </a:p>
        </p:txBody>
      </p:sp>
    </p:spTree>
    <p:extLst>
      <p:ext uri="{BB962C8B-B14F-4D97-AF65-F5344CB8AC3E}">
        <p14:creationId xmlns:p14="http://schemas.microsoft.com/office/powerpoint/2010/main" val="17091573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56535">
            <a:off x="3208564" y="134295"/>
            <a:ext cx="5488515" cy="6589409"/>
          </a:xfrm>
          <a:prstGeom prst="rect">
            <a:avLst/>
          </a:prstGeom>
        </p:spPr>
      </p:pic>
    </p:spTree>
    <p:extLst>
      <p:ext uri="{BB962C8B-B14F-4D97-AF65-F5344CB8AC3E}">
        <p14:creationId xmlns:p14="http://schemas.microsoft.com/office/powerpoint/2010/main" val="5650984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latin typeface="AvenirNext LT Pro HeavyCn" panose="020B0906020202020204" pitchFamily="34" charset="0"/>
              </a:rPr>
              <a:t>O valor das coisas</a:t>
            </a:r>
            <a:endParaRPr lang="pt-BR" dirty="0">
              <a:latin typeface="AvenirNext LT Pro HeavyCn" panose="020B0906020202020204" pitchFamily="34" charset="0"/>
            </a:endParaRPr>
          </a:p>
        </p:txBody>
      </p:sp>
      <p:sp>
        <p:nvSpPr>
          <p:cNvPr id="3" name="Content Placeholder 2"/>
          <p:cNvSpPr>
            <a:spLocks noGrp="1"/>
          </p:cNvSpPr>
          <p:nvPr>
            <p:ph idx="1"/>
          </p:nvPr>
        </p:nvSpPr>
        <p:spPr>
          <a:xfrm>
            <a:off x="1069848" y="2121408"/>
            <a:ext cx="10222266" cy="3902021"/>
          </a:xfrm>
        </p:spPr>
        <p:txBody>
          <a:bodyPr>
            <a:normAutofit fontScale="77500" lnSpcReduction="20000"/>
          </a:bodyPr>
          <a:lstStyle/>
          <a:p>
            <a:pPr marL="0" indent="0">
              <a:buNone/>
            </a:pPr>
            <a:r>
              <a:rPr lang="pt-BR" sz="3600" dirty="0" smtClean="0"/>
              <a:t>“Aprendi que o dinheiro tem interesse na troca das coisas, mas não todas. De qualquer modo, meu avô me ensinou que não devemos dar tanto valor ao preço, mas ao valor. E acreditava que faltava ao mundo mais coisas sem preço devido ao grande valor que tinham. Na verdade, quanto maior o valor, mais indecente se torna que sejam vendidas. Aquilo que há de valioso deve ser um direito de toda a gente e distribuído por graça e segundo a necessidade.” </a:t>
            </a:r>
          </a:p>
          <a:p>
            <a:pPr marL="0" indent="0">
              <a:buNone/>
            </a:pPr>
            <a:endParaRPr lang="pt-BR" sz="3600" dirty="0"/>
          </a:p>
          <a:p>
            <a:pPr marL="0" indent="0" algn="r">
              <a:buNone/>
            </a:pPr>
            <a:r>
              <a:rPr lang="pt-BR" sz="3600" b="1" dirty="0" smtClean="0"/>
              <a:t>Valter Hugo Mãe </a:t>
            </a:r>
            <a:br>
              <a:rPr lang="pt-BR" sz="3600" b="1" dirty="0" smtClean="0"/>
            </a:br>
            <a:r>
              <a:rPr lang="pt-BR" sz="3600" b="1" dirty="0" smtClean="0"/>
              <a:t>Contos de Cães e Maus Lobos </a:t>
            </a:r>
            <a:endParaRPr lang="pt-BR" sz="3600" b="1" dirty="0"/>
          </a:p>
        </p:txBody>
      </p:sp>
    </p:spTree>
    <p:extLst>
      <p:ext uri="{BB962C8B-B14F-4D97-AF65-F5344CB8AC3E}">
        <p14:creationId xmlns:p14="http://schemas.microsoft.com/office/powerpoint/2010/main" val="32011156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133" y="35124"/>
            <a:ext cx="3970867" cy="4862286"/>
          </a:xfrm>
          <a:prstGeom prst="rect">
            <a:avLst/>
          </a:prstGeom>
        </p:spPr>
      </p:pic>
      <p:sp>
        <p:nvSpPr>
          <p:cNvPr id="2" name="Title 1"/>
          <p:cNvSpPr>
            <a:spLocks noGrp="1"/>
          </p:cNvSpPr>
          <p:nvPr>
            <p:ph type="title"/>
          </p:nvPr>
        </p:nvSpPr>
        <p:spPr/>
        <p:txBody>
          <a:bodyPr/>
          <a:lstStyle/>
          <a:p>
            <a:r>
              <a:rPr lang="pt-BR" dirty="0" smtClean="0">
                <a:latin typeface="AvenirNext LT Pro HeavyCn" panose="020B0906020202020204" pitchFamily="34" charset="0"/>
              </a:rPr>
              <a:t>obrigado</a:t>
            </a:r>
            <a:endParaRPr lang="pt-BR" dirty="0">
              <a:latin typeface="AvenirNext LT Pro HeavyCn" panose="020B0906020202020204" pitchFamily="34" charset="0"/>
            </a:endParaRPr>
          </a:p>
        </p:txBody>
      </p:sp>
      <p:sp>
        <p:nvSpPr>
          <p:cNvPr id="3" name="Text Placeholder 2"/>
          <p:cNvSpPr>
            <a:spLocks noGrp="1"/>
          </p:cNvSpPr>
          <p:nvPr>
            <p:ph type="body" idx="1"/>
          </p:nvPr>
        </p:nvSpPr>
        <p:spPr>
          <a:xfrm>
            <a:off x="2862460" y="5554182"/>
            <a:ext cx="9052560" cy="1066800"/>
          </a:xfrm>
        </p:spPr>
        <p:txBody>
          <a:bodyPr>
            <a:noAutofit/>
          </a:bodyPr>
          <a:lstStyle/>
          <a:p>
            <a:pPr algn="r"/>
            <a:r>
              <a:rPr lang="pt-BR" sz="3200" dirty="0" smtClean="0"/>
              <a:t>Daniel </a:t>
            </a:r>
            <a:r>
              <a:rPr lang="pt-BR" sz="3200" dirty="0" err="1" smtClean="0"/>
              <a:t>Santini</a:t>
            </a:r>
            <a:endParaRPr lang="pt-BR" sz="3200" dirty="0" smtClean="0"/>
          </a:p>
          <a:p>
            <a:pPr algn="r"/>
            <a:r>
              <a:rPr lang="pt-BR" sz="3200" dirty="0" smtClean="0"/>
              <a:t>daniel.santini@rosalux.org</a:t>
            </a:r>
            <a:endParaRPr lang="pt-BR" sz="3200" dirty="0"/>
          </a:p>
        </p:txBody>
      </p:sp>
    </p:spTree>
    <p:extLst>
      <p:ext uri="{BB962C8B-B14F-4D97-AF65-F5344CB8AC3E}">
        <p14:creationId xmlns:p14="http://schemas.microsoft.com/office/powerpoint/2010/main" val="4269123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2"/>
          </p:nvPr>
        </p:nvPicPr>
        <p:blipFill>
          <a:blip r:embed="rId2"/>
          <a:stretch>
            <a:fillRect/>
          </a:stretch>
        </p:blipFill>
        <p:spPr>
          <a:xfrm>
            <a:off x="1558833" y="644254"/>
            <a:ext cx="9290739" cy="5834019"/>
          </a:xfrm>
          <a:prstGeom prst="rect">
            <a:avLst/>
          </a:prstGeom>
        </p:spPr>
      </p:pic>
      <p:sp>
        <p:nvSpPr>
          <p:cNvPr id="2" name="Title 1"/>
          <p:cNvSpPr>
            <a:spLocks noGrp="1"/>
          </p:cNvSpPr>
          <p:nvPr>
            <p:ph type="title"/>
          </p:nvPr>
        </p:nvSpPr>
        <p:spPr>
          <a:xfrm>
            <a:off x="1628502" y="426719"/>
            <a:ext cx="9499745" cy="418011"/>
          </a:xfrm>
        </p:spPr>
        <p:txBody>
          <a:bodyPr>
            <a:normAutofit fontScale="90000"/>
          </a:bodyPr>
          <a:lstStyle/>
          <a:p>
            <a:r>
              <a:rPr lang="pt-BR" dirty="0" smtClean="0"/>
              <a:t>O aumento</a:t>
            </a:r>
            <a:endParaRPr lang="en-US" dirty="0"/>
          </a:p>
        </p:txBody>
      </p:sp>
      <p:sp>
        <p:nvSpPr>
          <p:cNvPr id="6" name="Content Placeholder 5"/>
          <p:cNvSpPr>
            <a:spLocks noGrp="1"/>
          </p:cNvSpPr>
          <p:nvPr>
            <p:ph sz="quarter" idx="4"/>
          </p:nvPr>
        </p:nvSpPr>
        <p:spPr>
          <a:xfrm>
            <a:off x="5503818" y="533437"/>
            <a:ext cx="6342886" cy="1057655"/>
          </a:xfrm>
        </p:spPr>
        <p:txBody>
          <a:bodyPr/>
          <a:lstStyle/>
          <a:p>
            <a:r>
              <a:rPr lang="en-US" dirty="0" smtClean="0"/>
              <a:t>http://www.sptrans.com.br/sptrans/tarifas/</a:t>
            </a:r>
            <a:endParaRPr lang="en-US" dirty="0"/>
          </a:p>
        </p:txBody>
      </p:sp>
    </p:spTree>
    <p:extLst>
      <p:ext uri="{BB962C8B-B14F-4D97-AF65-F5344CB8AC3E}">
        <p14:creationId xmlns:p14="http://schemas.microsoft.com/office/powerpoint/2010/main" val="1940448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992143" y="1843972"/>
            <a:ext cx="4845648" cy="4623952"/>
          </a:xfrm>
          <a:prstGeom prst="rect">
            <a:avLst/>
          </a:prstGeom>
        </p:spPr>
      </p:pic>
      <p:sp>
        <p:nvSpPr>
          <p:cNvPr id="2" name="Title 1"/>
          <p:cNvSpPr>
            <a:spLocks noGrp="1"/>
          </p:cNvSpPr>
          <p:nvPr>
            <p:ph type="title"/>
          </p:nvPr>
        </p:nvSpPr>
        <p:spPr>
          <a:xfrm>
            <a:off x="992143" y="234628"/>
            <a:ext cx="10058400" cy="1609344"/>
          </a:xfrm>
        </p:spPr>
        <p:txBody>
          <a:bodyPr/>
          <a:lstStyle/>
          <a:p>
            <a:r>
              <a:rPr lang="pt-BR" dirty="0" smtClean="0"/>
              <a:t>Aumento sempre </a:t>
            </a:r>
            <a:br>
              <a:rPr lang="pt-BR" dirty="0" smtClean="0"/>
            </a:br>
            <a:r>
              <a:rPr lang="pt-BR" dirty="0" smtClean="0"/>
              <a:t>acima da inflação</a:t>
            </a:r>
            <a:endParaRPr lang="en-US" dirty="0"/>
          </a:p>
        </p:txBody>
      </p:sp>
      <p:graphicFrame>
        <p:nvGraphicFramePr>
          <p:cNvPr id="15" name="Content Placeholder 14"/>
          <p:cNvGraphicFramePr>
            <a:graphicFrameLocks noGrp="1"/>
          </p:cNvGraphicFramePr>
          <p:nvPr>
            <p:ph sz="half" idx="2"/>
            <p:extLst>
              <p:ext uri="{D42A27DB-BD31-4B8C-83A1-F6EECF244321}">
                <p14:modId xmlns:p14="http://schemas.microsoft.com/office/powerpoint/2010/main" val="2180409750"/>
              </p:ext>
            </p:extLst>
          </p:nvPr>
        </p:nvGraphicFramePr>
        <p:xfrm>
          <a:off x="7087905" y="188540"/>
          <a:ext cx="3745558" cy="6255640"/>
        </p:xfrm>
        <a:graphic>
          <a:graphicData uri="http://schemas.openxmlformats.org/drawingml/2006/table">
            <a:tbl>
              <a:tblPr>
                <a:tableStyleId>{5C22544A-7EE6-4342-B048-85BDC9FD1C3A}</a:tableStyleId>
              </a:tblPr>
              <a:tblGrid>
                <a:gridCol w="1194529">
                  <a:extLst>
                    <a:ext uri="{9D8B030D-6E8A-4147-A177-3AD203B41FA5}">
                      <a16:colId xmlns:a16="http://schemas.microsoft.com/office/drawing/2014/main" val="4015381262"/>
                    </a:ext>
                  </a:extLst>
                </a:gridCol>
                <a:gridCol w="1133791">
                  <a:extLst>
                    <a:ext uri="{9D8B030D-6E8A-4147-A177-3AD203B41FA5}">
                      <a16:colId xmlns:a16="http://schemas.microsoft.com/office/drawing/2014/main" val="4223157371"/>
                    </a:ext>
                  </a:extLst>
                </a:gridCol>
                <a:gridCol w="1417238">
                  <a:extLst>
                    <a:ext uri="{9D8B030D-6E8A-4147-A177-3AD203B41FA5}">
                      <a16:colId xmlns:a16="http://schemas.microsoft.com/office/drawing/2014/main" val="1215247336"/>
                    </a:ext>
                  </a:extLst>
                </a:gridCol>
              </a:tblGrid>
              <a:tr h="918329">
                <a:tc>
                  <a:txBody>
                    <a:bodyPr/>
                    <a:lstStyle/>
                    <a:p>
                      <a:pPr algn="ctr" fontAlgn="ctr"/>
                      <a:r>
                        <a:rPr lang="en-US" sz="1400" u="none" strike="noStrike">
                          <a:effectLst/>
                        </a:rPr>
                        <a:t>data</a:t>
                      </a:r>
                      <a:endParaRPr lang="en-US" sz="1400" b="1" i="0" u="none" strike="noStrike">
                        <a:solidFill>
                          <a:srgbClr val="000000"/>
                        </a:solidFill>
                        <a:effectLst/>
                        <a:latin typeface="Calibri" panose="020F0502020204030204" pitchFamily="34" charset="0"/>
                      </a:endParaRPr>
                    </a:p>
                  </a:txBody>
                  <a:tcPr marL="3077" marR="3077" marT="3077" marB="0" anchor="ctr"/>
                </a:tc>
                <a:tc>
                  <a:txBody>
                    <a:bodyPr/>
                    <a:lstStyle/>
                    <a:p>
                      <a:pPr algn="ctr" fontAlgn="ctr"/>
                      <a:r>
                        <a:rPr lang="en-US" sz="1400" u="none" strike="noStrike">
                          <a:effectLst/>
                        </a:rPr>
                        <a:t>preço da tarifa</a:t>
                      </a:r>
                      <a:endParaRPr lang="en-US" sz="1400" b="1" i="0" u="none" strike="noStrike">
                        <a:solidFill>
                          <a:srgbClr val="000000"/>
                        </a:solidFill>
                        <a:effectLst/>
                        <a:latin typeface="Calibri" panose="020F0502020204030204" pitchFamily="34" charset="0"/>
                      </a:endParaRPr>
                    </a:p>
                  </a:txBody>
                  <a:tcPr marL="3077" marR="3077" marT="3077" marB="0" anchor="ctr"/>
                </a:tc>
                <a:tc>
                  <a:txBody>
                    <a:bodyPr/>
                    <a:lstStyle/>
                    <a:p>
                      <a:pPr algn="ctr" fontAlgn="ctr"/>
                      <a:r>
                        <a:rPr lang="en-US" sz="1400" u="none" strike="noStrike">
                          <a:effectLst/>
                        </a:rPr>
                        <a:t>valor corrigido pelo IPCA-IBGE</a:t>
                      </a:r>
                      <a:endParaRPr lang="en-US" sz="1400" b="1" i="0" u="none" strike="noStrike">
                        <a:solidFill>
                          <a:srgbClr val="000000"/>
                        </a:solidFill>
                        <a:effectLst/>
                        <a:latin typeface="Calibri" panose="020F0502020204030204" pitchFamily="34" charset="0"/>
                      </a:endParaRPr>
                    </a:p>
                  </a:txBody>
                  <a:tcPr marL="3077" marR="3077" marT="3077" marB="0" anchor="ctr"/>
                </a:tc>
                <a:extLst>
                  <a:ext uri="{0D108BD9-81ED-4DB2-BD59-A6C34878D82A}">
                    <a16:rowId xmlns:a16="http://schemas.microsoft.com/office/drawing/2014/main" val="1910208382"/>
                  </a:ext>
                </a:extLst>
              </a:tr>
              <a:tr h="232057">
                <a:tc>
                  <a:txBody>
                    <a:bodyPr/>
                    <a:lstStyle/>
                    <a:p>
                      <a:pPr algn="ctr" fontAlgn="b"/>
                      <a:r>
                        <a:rPr lang="en-US" sz="1400" u="none" strike="noStrike">
                          <a:effectLst/>
                        </a:rPr>
                        <a:t>24/01/1998</a:t>
                      </a:r>
                      <a:endParaRPr lang="en-US" sz="1400" b="0" i="0" u="none" strike="noStrike">
                        <a:solidFill>
                          <a:srgbClr val="000000"/>
                        </a:solidFill>
                        <a:effectLst/>
                        <a:latin typeface="Calibri" panose="020F0502020204030204" pitchFamily="34" charset="0"/>
                      </a:endParaRPr>
                    </a:p>
                  </a:txBody>
                  <a:tcPr marL="3077" marR="3077" marT="3077" marB="0" anchor="b"/>
                </a:tc>
                <a:tc>
                  <a:txBody>
                    <a:bodyPr/>
                    <a:lstStyle/>
                    <a:p>
                      <a:pPr algn="ctr" fontAlgn="b"/>
                      <a:r>
                        <a:rPr lang="en-US" sz="1400" u="none" strike="noStrike">
                          <a:effectLst/>
                        </a:rPr>
                        <a:t>R$ 1,00</a:t>
                      </a:r>
                      <a:endParaRPr lang="en-US" sz="1400" b="0" i="0" u="none" strike="noStrike">
                        <a:solidFill>
                          <a:srgbClr val="000000"/>
                        </a:solidFill>
                        <a:effectLst/>
                        <a:latin typeface="Calibri" panose="020F0502020204030204" pitchFamily="34" charset="0"/>
                      </a:endParaRPr>
                    </a:p>
                  </a:txBody>
                  <a:tcPr marL="3077" marR="3077" marT="3077" marB="0" anchor="b"/>
                </a:tc>
                <a:tc>
                  <a:txBody>
                    <a:bodyPr/>
                    <a:lstStyle/>
                    <a:p>
                      <a:pPr algn="ctr" fontAlgn="b"/>
                      <a:r>
                        <a:rPr lang="en-US" sz="1400" u="none" strike="noStrike">
                          <a:effectLst/>
                        </a:rPr>
                        <a:t>R$ 1,00</a:t>
                      </a:r>
                      <a:endParaRPr lang="en-US" sz="1400" b="0" i="0" u="none" strike="noStrike">
                        <a:solidFill>
                          <a:srgbClr val="000000"/>
                        </a:solidFill>
                        <a:effectLst/>
                        <a:latin typeface="Calibri" panose="020F0502020204030204" pitchFamily="34" charset="0"/>
                      </a:endParaRPr>
                    </a:p>
                  </a:txBody>
                  <a:tcPr marL="3077" marR="3077" marT="3077" marB="0" anchor="b"/>
                </a:tc>
                <a:extLst>
                  <a:ext uri="{0D108BD9-81ED-4DB2-BD59-A6C34878D82A}">
                    <a16:rowId xmlns:a16="http://schemas.microsoft.com/office/drawing/2014/main" val="1629328648"/>
                  </a:ext>
                </a:extLst>
              </a:tr>
              <a:tr h="232057">
                <a:tc>
                  <a:txBody>
                    <a:bodyPr/>
                    <a:lstStyle/>
                    <a:p>
                      <a:pPr algn="ctr" fontAlgn="b"/>
                      <a:r>
                        <a:rPr lang="en-US" sz="1400" u="none" strike="noStrike">
                          <a:effectLst/>
                        </a:rPr>
                        <a:t>13/01/1999</a:t>
                      </a:r>
                      <a:endParaRPr lang="en-US" sz="1400" b="0" i="0" u="none" strike="noStrike">
                        <a:solidFill>
                          <a:srgbClr val="000000"/>
                        </a:solidFill>
                        <a:effectLst/>
                        <a:latin typeface="Calibri" panose="020F0502020204030204" pitchFamily="34" charset="0"/>
                      </a:endParaRPr>
                    </a:p>
                  </a:txBody>
                  <a:tcPr marL="3077" marR="3077" marT="3077" marB="0" anchor="b"/>
                </a:tc>
                <a:tc>
                  <a:txBody>
                    <a:bodyPr/>
                    <a:lstStyle/>
                    <a:p>
                      <a:pPr algn="ctr" fontAlgn="b"/>
                      <a:r>
                        <a:rPr lang="en-US" sz="1400" u="none" strike="noStrike">
                          <a:effectLst/>
                        </a:rPr>
                        <a:t>R$ 1,25</a:t>
                      </a:r>
                      <a:endParaRPr lang="en-US" sz="1400" b="0" i="0" u="none" strike="noStrike">
                        <a:solidFill>
                          <a:srgbClr val="000000"/>
                        </a:solidFill>
                        <a:effectLst/>
                        <a:latin typeface="Calibri" panose="020F0502020204030204" pitchFamily="34" charset="0"/>
                      </a:endParaRPr>
                    </a:p>
                  </a:txBody>
                  <a:tcPr marL="3077" marR="3077" marT="3077" marB="0" anchor="b"/>
                </a:tc>
                <a:tc>
                  <a:txBody>
                    <a:bodyPr/>
                    <a:lstStyle/>
                    <a:p>
                      <a:pPr algn="ctr" fontAlgn="b"/>
                      <a:r>
                        <a:rPr lang="en-US" sz="1400" u="none" strike="noStrike" dirty="0">
                          <a:effectLst/>
                        </a:rPr>
                        <a:t>R$ 1,02</a:t>
                      </a:r>
                      <a:endParaRPr lang="en-US" sz="1400" b="0" i="0" u="none" strike="noStrike" dirty="0">
                        <a:solidFill>
                          <a:srgbClr val="000000"/>
                        </a:solidFill>
                        <a:effectLst/>
                        <a:latin typeface="Calibri" panose="020F0502020204030204" pitchFamily="34" charset="0"/>
                      </a:endParaRPr>
                    </a:p>
                  </a:txBody>
                  <a:tcPr marL="3077" marR="3077" marT="3077" marB="0" anchor="b"/>
                </a:tc>
                <a:extLst>
                  <a:ext uri="{0D108BD9-81ED-4DB2-BD59-A6C34878D82A}">
                    <a16:rowId xmlns:a16="http://schemas.microsoft.com/office/drawing/2014/main" val="1840235382"/>
                  </a:ext>
                </a:extLst>
              </a:tr>
              <a:tr h="232057">
                <a:tc>
                  <a:txBody>
                    <a:bodyPr/>
                    <a:lstStyle/>
                    <a:p>
                      <a:pPr algn="ctr" fontAlgn="b"/>
                      <a:r>
                        <a:rPr lang="en-US" sz="1400" u="none" strike="noStrike">
                          <a:effectLst/>
                        </a:rPr>
                        <a:t>01/01/2000</a:t>
                      </a:r>
                      <a:endParaRPr lang="en-US" sz="1400" b="0" i="0" u="none" strike="noStrike">
                        <a:solidFill>
                          <a:srgbClr val="000000"/>
                        </a:solidFill>
                        <a:effectLst/>
                        <a:latin typeface="Calibri" panose="020F0502020204030204" pitchFamily="34" charset="0"/>
                      </a:endParaRPr>
                    </a:p>
                  </a:txBody>
                  <a:tcPr marL="3077" marR="3077" marT="3077" marB="0" anchor="b"/>
                </a:tc>
                <a:tc>
                  <a:txBody>
                    <a:bodyPr/>
                    <a:lstStyle/>
                    <a:p>
                      <a:pPr algn="ctr" fontAlgn="b"/>
                      <a:r>
                        <a:rPr lang="en-US" sz="1400" u="none" strike="noStrike">
                          <a:effectLst/>
                        </a:rPr>
                        <a:t>R$ 1,25</a:t>
                      </a:r>
                      <a:endParaRPr lang="en-US" sz="1400" b="0" i="0" u="none" strike="noStrike">
                        <a:solidFill>
                          <a:srgbClr val="000000"/>
                        </a:solidFill>
                        <a:effectLst/>
                        <a:latin typeface="Calibri" panose="020F0502020204030204" pitchFamily="34" charset="0"/>
                      </a:endParaRPr>
                    </a:p>
                  </a:txBody>
                  <a:tcPr marL="3077" marR="3077" marT="3077" marB="0" anchor="b"/>
                </a:tc>
                <a:tc>
                  <a:txBody>
                    <a:bodyPr/>
                    <a:lstStyle/>
                    <a:p>
                      <a:pPr algn="ctr" fontAlgn="b"/>
                      <a:r>
                        <a:rPr lang="en-US" sz="1400" u="none" strike="noStrike">
                          <a:effectLst/>
                        </a:rPr>
                        <a:t>R$ 1,11</a:t>
                      </a:r>
                      <a:endParaRPr lang="en-US" sz="1400" b="0" i="0" u="none" strike="noStrike">
                        <a:solidFill>
                          <a:srgbClr val="000000"/>
                        </a:solidFill>
                        <a:effectLst/>
                        <a:latin typeface="Calibri" panose="020F0502020204030204" pitchFamily="34" charset="0"/>
                      </a:endParaRPr>
                    </a:p>
                  </a:txBody>
                  <a:tcPr marL="3077" marR="3077" marT="3077" marB="0" anchor="b"/>
                </a:tc>
                <a:extLst>
                  <a:ext uri="{0D108BD9-81ED-4DB2-BD59-A6C34878D82A}">
                    <a16:rowId xmlns:a16="http://schemas.microsoft.com/office/drawing/2014/main" val="2182964811"/>
                  </a:ext>
                </a:extLst>
              </a:tr>
              <a:tr h="232057">
                <a:tc>
                  <a:txBody>
                    <a:bodyPr/>
                    <a:lstStyle/>
                    <a:p>
                      <a:pPr algn="ctr" fontAlgn="b"/>
                      <a:r>
                        <a:rPr lang="en-US" sz="1400" u="none" strike="noStrike">
                          <a:effectLst/>
                        </a:rPr>
                        <a:t>24/05/2001</a:t>
                      </a:r>
                      <a:endParaRPr lang="en-US" sz="1400" b="0" i="0" u="none" strike="noStrike">
                        <a:solidFill>
                          <a:srgbClr val="000000"/>
                        </a:solidFill>
                        <a:effectLst/>
                        <a:latin typeface="Calibri" panose="020F0502020204030204" pitchFamily="34" charset="0"/>
                      </a:endParaRPr>
                    </a:p>
                  </a:txBody>
                  <a:tcPr marL="3077" marR="3077" marT="3077" marB="0" anchor="b"/>
                </a:tc>
                <a:tc>
                  <a:txBody>
                    <a:bodyPr/>
                    <a:lstStyle/>
                    <a:p>
                      <a:pPr algn="ctr" fontAlgn="b"/>
                      <a:r>
                        <a:rPr lang="en-US" sz="1400" u="none" strike="noStrike">
                          <a:effectLst/>
                        </a:rPr>
                        <a:t>R$ 1,40</a:t>
                      </a:r>
                      <a:endParaRPr lang="en-US" sz="1400" b="0" i="0" u="none" strike="noStrike">
                        <a:solidFill>
                          <a:srgbClr val="000000"/>
                        </a:solidFill>
                        <a:effectLst/>
                        <a:latin typeface="Calibri" panose="020F0502020204030204" pitchFamily="34" charset="0"/>
                      </a:endParaRPr>
                    </a:p>
                  </a:txBody>
                  <a:tcPr marL="3077" marR="3077" marT="3077" marB="0" anchor="b"/>
                </a:tc>
                <a:tc>
                  <a:txBody>
                    <a:bodyPr/>
                    <a:lstStyle/>
                    <a:p>
                      <a:pPr algn="ctr" fontAlgn="b"/>
                      <a:r>
                        <a:rPr lang="en-US" sz="1400" u="none" strike="noStrike">
                          <a:effectLst/>
                        </a:rPr>
                        <a:t>R$ 1,20</a:t>
                      </a:r>
                      <a:endParaRPr lang="en-US" sz="1400" b="0" i="0" u="none" strike="noStrike">
                        <a:solidFill>
                          <a:srgbClr val="000000"/>
                        </a:solidFill>
                        <a:effectLst/>
                        <a:latin typeface="Calibri" panose="020F0502020204030204" pitchFamily="34" charset="0"/>
                      </a:endParaRPr>
                    </a:p>
                  </a:txBody>
                  <a:tcPr marL="3077" marR="3077" marT="3077" marB="0" anchor="b"/>
                </a:tc>
                <a:extLst>
                  <a:ext uri="{0D108BD9-81ED-4DB2-BD59-A6C34878D82A}">
                    <a16:rowId xmlns:a16="http://schemas.microsoft.com/office/drawing/2014/main" val="2949577827"/>
                  </a:ext>
                </a:extLst>
              </a:tr>
              <a:tr h="232057">
                <a:tc>
                  <a:txBody>
                    <a:bodyPr/>
                    <a:lstStyle/>
                    <a:p>
                      <a:pPr algn="ctr" fontAlgn="b"/>
                      <a:r>
                        <a:rPr lang="en-US" sz="1400" u="none" strike="noStrike">
                          <a:effectLst/>
                        </a:rPr>
                        <a:t>01/01/2002</a:t>
                      </a:r>
                      <a:endParaRPr lang="en-US" sz="1400" b="0" i="0" u="none" strike="noStrike">
                        <a:solidFill>
                          <a:srgbClr val="000000"/>
                        </a:solidFill>
                        <a:effectLst/>
                        <a:latin typeface="Calibri" panose="020F0502020204030204" pitchFamily="34" charset="0"/>
                      </a:endParaRPr>
                    </a:p>
                  </a:txBody>
                  <a:tcPr marL="3077" marR="3077" marT="3077" marB="0" anchor="b"/>
                </a:tc>
                <a:tc>
                  <a:txBody>
                    <a:bodyPr/>
                    <a:lstStyle/>
                    <a:p>
                      <a:pPr algn="ctr" fontAlgn="b"/>
                      <a:r>
                        <a:rPr lang="en-US" sz="1400" u="none" strike="noStrike" dirty="0">
                          <a:effectLst/>
                        </a:rPr>
                        <a:t>R$ 1,40</a:t>
                      </a:r>
                      <a:endParaRPr lang="en-US" sz="1400" b="0" i="0" u="none" strike="noStrike" dirty="0">
                        <a:solidFill>
                          <a:srgbClr val="000000"/>
                        </a:solidFill>
                        <a:effectLst/>
                        <a:latin typeface="Calibri" panose="020F0502020204030204" pitchFamily="34" charset="0"/>
                      </a:endParaRPr>
                    </a:p>
                  </a:txBody>
                  <a:tcPr marL="3077" marR="3077" marT="3077" marB="0" anchor="b"/>
                </a:tc>
                <a:tc>
                  <a:txBody>
                    <a:bodyPr/>
                    <a:lstStyle/>
                    <a:p>
                      <a:pPr algn="ctr" fontAlgn="b"/>
                      <a:r>
                        <a:rPr lang="en-US" sz="1400" u="none" strike="noStrike">
                          <a:effectLst/>
                        </a:rPr>
                        <a:t>R$ 1,27</a:t>
                      </a:r>
                      <a:endParaRPr lang="en-US" sz="1400" b="0" i="0" u="none" strike="noStrike">
                        <a:solidFill>
                          <a:srgbClr val="000000"/>
                        </a:solidFill>
                        <a:effectLst/>
                        <a:latin typeface="Calibri" panose="020F0502020204030204" pitchFamily="34" charset="0"/>
                      </a:endParaRPr>
                    </a:p>
                  </a:txBody>
                  <a:tcPr marL="3077" marR="3077" marT="3077" marB="0" anchor="b"/>
                </a:tc>
                <a:extLst>
                  <a:ext uri="{0D108BD9-81ED-4DB2-BD59-A6C34878D82A}">
                    <a16:rowId xmlns:a16="http://schemas.microsoft.com/office/drawing/2014/main" val="3354090430"/>
                  </a:ext>
                </a:extLst>
              </a:tr>
              <a:tr h="232057">
                <a:tc>
                  <a:txBody>
                    <a:bodyPr/>
                    <a:lstStyle/>
                    <a:p>
                      <a:pPr algn="ctr" fontAlgn="b"/>
                      <a:r>
                        <a:rPr lang="en-US" sz="1400" u="none" strike="noStrike">
                          <a:effectLst/>
                        </a:rPr>
                        <a:t>12/01/2003</a:t>
                      </a:r>
                      <a:endParaRPr lang="en-US" sz="1400" b="0" i="0" u="none" strike="noStrike">
                        <a:solidFill>
                          <a:srgbClr val="000000"/>
                        </a:solidFill>
                        <a:effectLst/>
                        <a:latin typeface="Calibri" panose="020F0502020204030204" pitchFamily="34" charset="0"/>
                      </a:endParaRPr>
                    </a:p>
                  </a:txBody>
                  <a:tcPr marL="3077" marR="3077" marT="3077" marB="0" anchor="b"/>
                </a:tc>
                <a:tc>
                  <a:txBody>
                    <a:bodyPr/>
                    <a:lstStyle/>
                    <a:p>
                      <a:pPr algn="ctr" fontAlgn="b"/>
                      <a:r>
                        <a:rPr lang="en-US" sz="1400" u="none" strike="noStrike">
                          <a:effectLst/>
                        </a:rPr>
                        <a:t>R$ 1,70</a:t>
                      </a:r>
                      <a:endParaRPr lang="en-US" sz="1400" b="0" i="0" u="none" strike="noStrike">
                        <a:solidFill>
                          <a:srgbClr val="000000"/>
                        </a:solidFill>
                        <a:effectLst/>
                        <a:latin typeface="Calibri" panose="020F0502020204030204" pitchFamily="34" charset="0"/>
                      </a:endParaRPr>
                    </a:p>
                  </a:txBody>
                  <a:tcPr marL="3077" marR="3077" marT="3077" marB="0" anchor="b"/>
                </a:tc>
                <a:tc>
                  <a:txBody>
                    <a:bodyPr/>
                    <a:lstStyle/>
                    <a:p>
                      <a:pPr algn="ctr" fontAlgn="b"/>
                      <a:r>
                        <a:rPr lang="en-US" sz="1400" u="none" strike="noStrike">
                          <a:effectLst/>
                        </a:rPr>
                        <a:t>R$ 1,45</a:t>
                      </a:r>
                      <a:endParaRPr lang="en-US" sz="1400" b="0" i="0" u="none" strike="noStrike">
                        <a:solidFill>
                          <a:srgbClr val="000000"/>
                        </a:solidFill>
                        <a:effectLst/>
                        <a:latin typeface="Calibri" panose="020F0502020204030204" pitchFamily="34" charset="0"/>
                      </a:endParaRPr>
                    </a:p>
                  </a:txBody>
                  <a:tcPr marL="3077" marR="3077" marT="3077" marB="0" anchor="b"/>
                </a:tc>
                <a:extLst>
                  <a:ext uri="{0D108BD9-81ED-4DB2-BD59-A6C34878D82A}">
                    <a16:rowId xmlns:a16="http://schemas.microsoft.com/office/drawing/2014/main" val="1874688330"/>
                  </a:ext>
                </a:extLst>
              </a:tr>
              <a:tr h="232057">
                <a:tc>
                  <a:txBody>
                    <a:bodyPr/>
                    <a:lstStyle/>
                    <a:p>
                      <a:pPr algn="ctr" fontAlgn="b"/>
                      <a:r>
                        <a:rPr lang="en-US" sz="1400" u="none" strike="noStrike">
                          <a:effectLst/>
                        </a:rPr>
                        <a:t>01/01/2004</a:t>
                      </a:r>
                      <a:endParaRPr lang="en-US" sz="1400" b="0" i="0" u="none" strike="noStrike">
                        <a:solidFill>
                          <a:srgbClr val="000000"/>
                        </a:solidFill>
                        <a:effectLst/>
                        <a:latin typeface="Calibri" panose="020F0502020204030204" pitchFamily="34" charset="0"/>
                      </a:endParaRPr>
                    </a:p>
                  </a:txBody>
                  <a:tcPr marL="3077" marR="3077" marT="3077" marB="0" anchor="b"/>
                </a:tc>
                <a:tc>
                  <a:txBody>
                    <a:bodyPr/>
                    <a:lstStyle/>
                    <a:p>
                      <a:pPr algn="ctr" fontAlgn="b"/>
                      <a:r>
                        <a:rPr lang="en-US" sz="1400" u="none" strike="noStrike">
                          <a:effectLst/>
                        </a:rPr>
                        <a:t>R$ 1,70</a:t>
                      </a:r>
                      <a:endParaRPr lang="en-US" sz="1400" b="0" i="0" u="none" strike="noStrike">
                        <a:solidFill>
                          <a:srgbClr val="000000"/>
                        </a:solidFill>
                        <a:effectLst/>
                        <a:latin typeface="Calibri" panose="020F0502020204030204" pitchFamily="34" charset="0"/>
                      </a:endParaRPr>
                    </a:p>
                  </a:txBody>
                  <a:tcPr marL="3077" marR="3077" marT="3077" marB="0" anchor="b"/>
                </a:tc>
                <a:tc>
                  <a:txBody>
                    <a:bodyPr/>
                    <a:lstStyle/>
                    <a:p>
                      <a:pPr algn="ctr" fontAlgn="b"/>
                      <a:r>
                        <a:rPr lang="en-US" sz="1400" u="none" strike="noStrike">
                          <a:effectLst/>
                        </a:rPr>
                        <a:t>R$ 1,57</a:t>
                      </a:r>
                      <a:endParaRPr lang="en-US" sz="1400" b="0" i="0" u="none" strike="noStrike">
                        <a:solidFill>
                          <a:srgbClr val="000000"/>
                        </a:solidFill>
                        <a:effectLst/>
                        <a:latin typeface="Calibri" panose="020F0502020204030204" pitchFamily="34" charset="0"/>
                      </a:endParaRPr>
                    </a:p>
                  </a:txBody>
                  <a:tcPr marL="3077" marR="3077" marT="3077" marB="0" anchor="b"/>
                </a:tc>
                <a:extLst>
                  <a:ext uri="{0D108BD9-81ED-4DB2-BD59-A6C34878D82A}">
                    <a16:rowId xmlns:a16="http://schemas.microsoft.com/office/drawing/2014/main" val="3903608911"/>
                  </a:ext>
                </a:extLst>
              </a:tr>
              <a:tr h="232057">
                <a:tc>
                  <a:txBody>
                    <a:bodyPr/>
                    <a:lstStyle/>
                    <a:p>
                      <a:pPr algn="ctr" fontAlgn="b"/>
                      <a:r>
                        <a:rPr lang="en-US" sz="1400" u="none" strike="noStrike">
                          <a:effectLst/>
                        </a:rPr>
                        <a:t>05/03/2005</a:t>
                      </a:r>
                      <a:endParaRPr lang="en-US" sz="1400" b="0" i="0" u="none" strike="noStrike">
                        <a:solidFill>
                          <a:srgbClr val="000000"/>
                        </a:solidFill>
                        <a:effectLst/>
                        <a:latin typeface="Calibri" panose="020F0502020204030204" pitchFamily="34" charset="0"/>
                      </a:endParaRPr>
                    </a:p>
                  </a:txBody>
                  <a:tcPr marL="3077" marR="3077" marT="3077" marB="0" anchor="b"/>
                </a:tc>
                <a:tc>
                  <a:txBody>
                    <a:bodyPr/>
                    <a:lstStyle/>
                    <a:p>
                      <a:pPr algn="ctr" fontAlgn="b"/>
                      <a:r>
                        <a:rPr lang="en-US" sz="1400" u="none" strike="noStrike">
                          <a:effectLst/>
                        </a:rPr>
                        <a:t>R$ 2,00</a:t>
                      </a:r>
                      <a:endParaRPr lang="en-US" sz="1400" b="0" i="0" u="none" strike="noStrike">
                        <a:solidFill>
                          <a:srgbClr val="000000"/>
                        </a:solidFill>
                        <a:effectLst/>
                        <a:latin typeface="Calibri" panose="020F0502020204030204" pitchFamily="34" charset="0"/>
                      </a:endParaRPr>
                    </a:p>
                  </a:txBody>
                  <a:tcPr marL="3077" marR="3077" marT="3077" marB="0" anchor="b"/>
                </a:tc>
                <a:tc>
                  <a:txBody>
                    <a:bodyPr/>
                    <a:lstStyle/>
                    <a:p>
                      <a:pPr algn="ctr" fontAlgn="b"/>
                      <a:r>
                        <a:rPr lang="en-US" sz="1400" u="none" strike="noStrike">
                          <a:effectLst/>
                        </a:rPr>
                        <a:t>R$ 1,70</a:t>
                      </a:r>
                      <a:endParaRPr lang="en-US" sz="1400" b="0" i="0" u="none" strike="noStrike">
                        <a:solidFill>
                          <a:srgbClr val="000000"/>
                        </a:solidFill>
                        <a:effectLst/>
                        <a:latin typeface="Calibri" panose="020F0502020204030204" pitchFamily="34" charset="0"/>
                      </a:endParaRPr>
                    </a:p>
                  </a:txBody>
                  <a:tcPr marL="3077" marR="3077" marT="3077" marB="0" anchor="b"/>
                </a:tc>
                <a:extLst>
                  <a:ext uri="{0D108BD9-81ED-4DB2-BD59-A6C34878D82A}">
                    <a16:rowId xmlns:a16="http://schemas.microsoft.com/office/drawing/2014/main" val="3699386239"/>
                  </a:ext>
                </a:extLst>
              </a:tr>
              <a:tr h="232057">
                <a:tc>
                  <a:txBody>
                    <a:bodyPr/>
                    <a:lstStyle/>
                    <a:p>
                      <a:pPr algn="ctr" fontAlgn="b"/>
                      <a:r>
                        <a:rPr lang="en-US" sz="1400" u="none" strike="noStrike">
                          <a:effectLst/>
                        </a:rPr>
                        <a:t>30/11/2006</a:t>
                      </a:r>
                      <a:endParaRPr lang="en-US" sz="1400" b="0" i="0" u="none" strike="noStrike">
                        <a:solidFill>
                          <a:srgbClr val="000000"/>
                        </a:solidFill>
                        <a:effectLst/>
                        <a:latin typeface="Calibri" panose="020F0502020204030204" pitchFamily="34" charset="0"/>
                      </a:endParaRPr>
                    </a:p>
                  </a:txBody>
                  <a:tcPr marL="3077" marR="3077" marT="3077" marB="0" anchor="b"/>
                </a:tc>
                <a:tc>
                  <a:txBody>
                    <a:bodyPr/>
                    <a:lstStyle/>
                    <a:p>
                      <a:pPr algn="ctr" fontAlgn="b"/>
                      <a:r>
                        <a:rPr lang="en-US" sz="1400" u="none" strike="noStrike">
                          <a:effectLst/>
                        </a:rPr>
                        <a:t>R$ 2,30</a:t>
                      </a:r>
                      <a:endParaRPr lang="en-US" sz="1400" b="0" i="0" u="none" strike="noStrike">
                        <a:solidFill>
                          <a:srgbClr val="000000"/>
                        </a:solidFill>
                        <a:effectLst/>
                        <a:latin typeface="Calibri" panose="020F0502020204030204" pitchFamily="34" charset="0"/>
                      </a:endParaRPr>
                    </a:p>
                  </a:txBody>
                  <a:tcPr marL="3077" marR="3077" marT="3077" marB="0" anchor="b"/>
                </a:tc>
                <a:tc>
                  <a:txBody>
                    <a:bodyPr/>
                    <a:lstStyle/>
                    <a:p>
                      <a:pPr algn="ctr" fontAlgn="b"/>
                      <a:r>
                        <a:rPr lang="en-US" sz="1400" u="none" strike="noStrike">
                          <a:effectLst/>
                        </a:rPr>
                        <a:t>R$ 1,81</a:t>
                      </a:r>
                      <a:endParaRPr lang="en-US" sz="1400" b="0" i="0" u="none" strike="noStrike">
                        <a:solidFill>
                          <a:srgbClr val="000000"/>
                        </a:solidFill>
                        <a:effectLst/>
                        <a:latin typeface="Calibri" panose="020F0502020204030204" pitchFamily="34" charset="0"/>
                      </a:endParaRPr>
                    </a:p>
                  </a:txBody>
                  <a:tcPr marL="3077" marR="3077" marT="3077" marB="0" anchor="b"/>
                </a:tc>
                <a:extLst>
                  <a:ext uri="{0D108BD9-81ED-4DB2-BD59-A6C34878D82A}">
                    <a16:rowId xmlns:a16="http://schemas.microsoft.com/office/drawing/2014/main" val="161215158"/>
                  </a:ext>
                </a:extLst>
              </a:tr>
              <a:tr h="232057">
                <a:tc>
                  <a:txBody>
                    <a:bodyPr/>
                    <a:lstStyle/>
                    <a:p>
                      <a:pPr algn="ctr" fontAlgn="b"/>
                      <a:r>
                        <a:rPr lang="en-US" sz="1400" u="none" strike="noStrike">
                          <a:effectLst/>
                        </a:rPr>
                        <a:t>01/01/2007</a:t>
                      </a:r>
                      <a:endParaRPr lang="en-US" sz="1400" b="0" i="0" u="none" strike="noStrike">
                        <a:solidFill>
                          <a:srgbClr val="000000"/>
                        </a:solidFill>
                        <a:effectLst/>
                        <a:latin typeface="Calibri" panose="020F0502020204030204" pitchFamily="34" charset="0"/>
                      </a:endParaRPr>
                    </a:p>
                  </a:txBody>
                  <a:tcPr marL="3077" marR="3077" marT="3077" marB="0" anchor="b"/>
                </a:tc>
                <a:tc>
                  <a:txBody>
                    <a:bodyPr/>
                    <a:lstStyle/>
                    <a:p>
                      <a:pPr algn="ctr" fontAlgn="b"/>
                      <a:r>
                        <a:rPr lang="en-US" sz="1400" u="none" strike="noStrike">
                          <a:effectLst/>
                        </a:rPr>
                        <a:t>R$ 2,30</a:t>
                      </a:r>
                      <a:endParaRPr lang="en-US" sz="1400" b="0" i="0" u="none" strike="noStrike">
                        <a:solidFill>
                          <a:srgbClr val="000000"/>
                        </a:solidFill>
                        <a:effectLst/>
                        <a:latin typeface="Calibri" panose="020F0502020204030204" pitchFamily="34" charset="0"/>
                      </a:endParaRPr>
                    </a:p>
                  </a:txBody>
                  <a:tcPr marL="3077" marR="3077" marT="3077" marB="0" anchor="b"/>
                </a:tc>
                <a:tc>
                  <a:txBody>
                    <a:bodyPr/>
                    <a:lstStyle/>
                    <a:p>
                      <a:pPr algn="ctr" fontAlgn="b"/>
                      <a:r>
                        <a:rPr lang="en-US" sz="1400" u="none" strike="noStrike">
                          <a:effectLst/>
                        </a:rPr>
                        <a:t>R$ 1,83</a:t>
                      </a:r>
                      <a:endParaRPr lang="en-US" sz="1400" b="0" i="0" u="none" strike="noStrike">
                        <a:solidFill>
                          <a:srgbClr val="000000"/>
                        </a:solidFill>
                        <a:effectLst/>
                        <a:latin typeface="Calibri" panose="020F0502020204030204" pitchFamily="34" charset="0"/>
                      </a:endParaRPr>
                    </a:p>
                  </a:txBody>
                  <a:tcPr marL="3077" marR="3077" marT="3077" marB="0" anchor="b"/>
                </a:tc>
                <a:extLst>
                  <a:ext uri="{0D108BD9-81ED-4DB2-BD59-A6C34878D82A}">
                    <a16:rowId xmlns:a16="http://schemas.microsoft.com/office/drawing/2014/main" val="1306407832"/>
                  </a:ext>
                </a:extLst>
              </a:tr>
              <a:tr h="232057">
                <a:tc>
                  <a:txBody>
                    <a:bodyPr/>
                    <a:lstStyle/>
                    <a:p>
                      <a:pPr algn="ctr" fontAlgn="b"/>
                      <a:r>
                        <a:rPr lang="en-US" sz="1400" u="none" strike="noStrike">
                          <a:effectLst/>
                        </a:rPr>
                        <a:t>01/01/2008</a:t>
                      </a:r>
                      <a:endParaRPr lang="en-US" sz="1400" b="0" i="0" u="none" strike="noStrike">
                        <a:solidFill>
                          <a:srgbClr val="000000"/>
                        </a:solidFill>
                        <a:effectLst/>
                        <a:latin typeface="Calibri" panose="020F0502020204030204" pitchFamily="34" charset="0"/>
                      </a:endParaRPr>
                    </a:p>
                  </a:txBody>
                  <a:tcPr marL="3077" marR="3077" marT="3077" marB="0" anchor="b"/>
                </a:tc>
                <a:tc>
                  <a:txBody>
                    <a:bodyPr/>
                    <a:lstStyle/>
                    <a:p>
                      <a:pPr algn="ctr" fontAlgn="b"/>
                      <a:r>
                        <a:rPr lang="en-US" sz="1400" u="none" strike="noStrike">
                          <a:effectLst/>
                        </a:rPr>
                        <a:t>R$ 2,30</a:t>
                      </a:r>
                      <a:endParaRPr lang="en-US" sz="1400" b="0" i="0" u="none" strike="noStrike">
                        <a:solidFill>
                          <a:srgbClr val="000000"/>
                        </a:solidFill>
                        <a:effectLst/>
                        <a:latin typeface="Calibri" panose="020F0502020204030204" pitchFamily="34" charset="0"/>
                      </a:endParaRPr>
                    </a:p>
                  </a:txBody>
                  <a:tcPr marL="3077" marR="3077" marT="3077" marB="0" anchor="b"/>
                </a:tc>
                <a:tc>
                  <a:txBody>
                    <a:bodyPr/>
                    <a:lstStyle/>
                    <a:p>
                      <a:pPr algn="ctr" fontAlgn="b"/>
                      <a:r>
                        <a:rPr lang="en-US" sz="1400" u="none" strike="noStrike">
                          <a:effectLst/>
                        </a:rPr>
                        <a:t>R$ 1,91</a:t>
                      </a:r>
                      <a:endParaRPr lang="en-US" sz="1400" b="0" i="0" u="none" strike="noStrike">
                        <a:solidFill>
                          <a:srgbClr val="000000"/>
                        </a:solidFill>
                        <a:effectLst/>
                        <a:latin typeface="Calibri" panose="020F0502020204030204" pitchFamily="34" charset="0"/>
                      </a:endParaRPr>
                    </a:p>
                  </a:txBody>
                  <a:tcPr marL="3077" marR="3077" marT="3077" marB="0" anchor="b"/>
                </a:tc>
                <a:extLst>
                  <a:ext uri="{0D108BD9-81ED-4DB2-BD59-A6C34878D82A}">
                    <a16:rowId xmlns:a16="http://schemas.microsoft.com/office/drawing/2014/main" val="1152353430"/>
                  </a:ext>
                </a:extLst>
              </a:tr>
              <a:tr h="232057">
                <a:tc>
                  <a:txBody>
                    <a:bodyPr/>
                    <a:lstStyle/>
                    <a:p>
                      <a:pPr algn="ctr" fontAlgn="b"/>
                      <a:r>
                        <a:rPr lang="en-US" sz="1400" u="none" strike="noStrike">
                          <a:effectLst/>
                        </a:rPr>
                        <a:t>01/01/2009</a:t>
                      </a:r>
                      <a:endParaRPr lang="en-US" sz="1400" b="0" i="0" u="none" strike="noStrike">
                        <a:solidFill>
                          <a:srgbClr val="000000"/>
                        </a:solidFill>
                        <a:effectLst/>
                        <a:latin typeface="Calibri" panose="020F0502020204030204" pitchFamily="34" charset="0"/>
                      </a:endParaRPr>
                    </a:p>
                  </a:txBody>
                  <a:tcPr marL="3077" marR="3077" marT="3077" marB="0" anchor="b"/>
                </a:tc>
                <a:tc>
                  <a:txBody>
                    <a:bodyPr/>
                    <a:lstStyle/>
                    <a:p>
                      <a:pPr algn="ctr" fontAlgn="b"/>
                      <a:r>
                        <a:rPr lang="en-US" sz="1400" u="none" strike="noStrike">
                          <a:effectLst/>
                        </a:rPr>
                        <a:t>R$ 2,30</a:t>
                      </a:r>
                      <a:endParaRPr lang="en-US" sz="1400" b="0" i="0" u="none" strike="noStrike">
                        <a:solidFill>
                          <a:srgbClr val="000000"/>
                        </a:solidFill>
                        <a:effectLst/>
                        <a:latin typeface="Calibri" panose="020F0502020204030204" pitchFamily="34" charset="0"/>
                      </a:endParaRPr>
                    </a:p>
                  </a:txBody>
                  <a:tcPr marL="3077" marR="3077" marT="3077" marB="0" anchor="b"/>
                </a:tc>
                <a:tc>
                  <a:txBody>
                    <a:bodyPr/>
                    <a:lstStyle/>
                    <a:p>
                      <a:pPr algn="ctr" fontAlgn="b"/>
                      <a:r>
                        <a:rPr lang="en-US" sz="1400" u="none" strike="noStrike">
                          <a:effectLst/>
                        </a:rPr>
                        <a:t>R$ 2,03</a:t>
                      </a:r>
                      <a:endParaRPr lang="en-US" sz="1400" b="0" i="0" u="none" strike="noStrike">
                        <a:solidFill>
                          <a:srgbClr val="000000"/>
                        </a:solidFill>
                        <a:effectLst/>
                        <a:latin typeface="Calibri" panose="020F0502020204030204" pitchFamily="34" charset="0"/>
                      </a:endParaRPr>
                    </a:p>
                  </a:txBody>
                  <a:tcPr marL="3077" marR="3077" marT="3077" marB="0" anchor="b"/>
                </a:tc>
                <a:extLst>
                  <a:ext uri="{0D108BD9-81ED-4DB2-BD59-A6C34878D82A}">
                    <a16:rowId xmlns:a16="http://schemas.microsoft.com/office/drawing/2014/main" val="4226052464"/>
                  </a:ext>
                </a:extLst>
              </a:tr>
              <a:tr h="232057">
                <a:tc>
                  <a:txBody>
                    <a:bodyPr/>
                    <a:lstStyle/>
                    <a:p>
                      <a:pPr algn="ctr" fontAlgn="b"/>
                      <a:r>
                        <a:rPr lang="en-US" sz="1400" u="none" strike="noStrike">
                          <a:effectLst/>
                        </a:rPr>
                        <a:t>04/01/2010</a:t>
                      </a:r>
                      <a:endParaRPr lang="en-US" sz="1400" b="0" i="0" u="none" strike="noStrike">
                        <a:solidFill>
                          <a:srgbClr val="000000"/>
                        </a:solidFill>
                        <a:effectLst/>
                        <a:latin typeface="Calibri" panose="020F0502020204030204" pitchFamily="34" charset="0"/>
                      </a:endParaRPr>
                    </a:p>
                  </a:txBody>
                  <a:tcPr marL="3077" marR="3077" marT="3077" marB="0" anchor="b"/>
                </a:tc>
                <a:tc>
                  <a:txBody>
                    <a:bodyPr/>
                    <a:lstStyle/>
                    <a:p>
                      <a:pPr algn="ctr" fontAlgn="b"/>
                      <a:r>
                        <a:rPr lang="en-US" sz="1400" u="none" strike="noStrike">
                          <a:effectLst/>
                        </a:rPr>
                        <a:t>R$ 2,70</a:t>
                      </a:r>
                      <a:endParaRPr lang="en-US" sz="1400" b="0" i="0" u="none" strike="noStrike">
                        <a:solidFill>
                          <a:srgbClr val="000000"/>
                        </a:solidFill>
                        <a:effectLst/>
                        <a:latin typeface="Calibri" panose="020F0502020204030204" pitchFamily="34" charset="0"/>
                      </a:endParaRPr>
                    </a:p>
                  </a:txBody>
                  <a:tcPr marL="3077" marR="3077" marT="3077" marB="0" anchor="b"/>
                </a:tc>
                <a:tc>
                  <a:txBody>
                    <a:bodyPr/>
                    <a:lstStyle/>
                    <a:p>
                      <a:pPr algn="ctr" fontAlgn="b"/>
                      <a:r>
                        <a:rPr lang="en-US" sz="1400" u="none" strike="noStrike">
                          <a:effectLst/>
                        </a:rPr>
                        <a:t>R$ 2,12</a:t>
                      </a:r>
                      <a:endParaRPr lang="en-US" sz="1400" b="0" i="0" u="none" strike="noStrike">
                        <a:solidFill>
                          <a:srgbClr val="000000"/>
                        </a:solidFill>
                        <a:effectLst/>
                        <a:latin typeface="Calibri" panose="020F0502020204030204" pitchFamily="34" charset="0"/>
                      </a:endParaRPr>
                    </a:p>
                  </a:txBody>
                  <a:tcPr marL="3077" marR="3077" marT="3077" marB="0" anchor="b"/>
                </a:tc>
                <a:extLst>
                  <a:ext uri="{0D108BD9-81ED-4DB2-BD59-A6C34878D82A}">
                    <a16:rowId xmlns:a16="http://schemas.microsoft.com/office/drawing/2014/main" val="3815696617"/>
                  </a:ext>
                </a:extLst>
              </a:tr>
              <a:tr h="232057">
                <a:tc>
                  <a:txBody>
                    <a:bodyPr/>
                    <a:lstStyle/>
                    <a:p>
                      <a:pPr algn="ctr" fontAlgn="b"/>
                      <a:r>
                        <a:rPr lang="en-US" sz="1400" u="none" strike="noStrike">
                          <a:effectLst/>
                        </a:rPr>
                        <a:t>05/01/2011</a:t>
                      </a:r>
                      <a:endParaRPr lang="en-US" sz="1400" b="0" i="0" u="none" strike="noStrike">
                        <a:solidFill>
                          <a:srgbClr val="000000"/>
                        </a:solidFill>
                        <a:effectLst/>
                        <a:latin typeface="Calibri" panose="020F0502020204030204" pitchFamily="34" charset="0"/>
                      </a:endParaRPr>
                    </a:p>
                  </a:txBody>
                  <a:tcPr marL="3077" marR="3077" marT="3077" marB="0" anchor="b"/>
                </a:tc>
                <a:tc>
                  <a:txBody>
                    <a:bodyPr/>
                    <a:lstStyle/>
                    <a:p>
                      <a:pPr algn="ctr" fontAlgn="b"/>
                      <a:r>
                        <a:rPr lang="en-US" sz="1400" u="none" strike="noStrike">
                          <a:effectLst/>
                        </a:rPr>
                        <a:t>R$ 3,00</a:t>
                      </a:r>
                      <a:endParaRPr lang="en-US" sz="1400" b="0" i="0" u="none" strike="noStrike">
                        <a:solidFill>
                          <a:srgbClr val="000000"/>
                        </a:solidFill>
                        <a:effectLst/>
                        <a:latin typeface="Calibri" panose="020F0502020204030204" pitchFamily="34" charset="0"/>
                      </a:endParaRPr>
                    </a:p>
                  </a:txBody>
                  <a:tcPr marL="3077" marR="3077" marT="3077" marB="0" anchor="b"/>
                </a:tc>
                <a:tc>
                  <a:txBody>
                    <a:bodyPr/>
                    <a:lstStyle/>
                    <a:p>
                      <a:pPr algn="ctr" fontAlgn="b"/>
                      <a:r>
                        <a:rPr lang="en-US" sz="1400" u="none" strike="noStrike">
                          <a:effectLst/>
                        </a:rPr>
                        <a:t>R$ 2,25</a:t>
                      </a:r>
                      <a:endParaRPr lang="en-US" sz="1400" b="0" i="0" u="none" strike="noStrike">
                        <a:solidFill>
                          <a:srgbClr val="000000"/>
                        </a:solidFill>
                        <a:effectLst/>
                        <a:latin typeface="Calibri" panose="020F0502020204030204" pitchFamily="34" charset="0"/>
                      </a:endParaRPr>
                    </a:p>
                  </a:txBody>
                  <a:tcPr marL="3077" marR="3077" marT="3077" marB="0" anchor="b"/>
                </a:tc>
                <a:extLst>
                  <a:ext uri="{0D108BD9-81ED-4DB2-BD59-A6C34878D82A}">
                    <a16:rowId xmlns:a16="http://schemas.microsoft.com/office/drawing/2014/main" val="1962001446"/>
                  </a:ext>
                </a:extLst>
              </a:tr>
              <a:tr h="232057">
                <a:tc>
                  <a:txBody>
                    <a:bodyPr/>
                    <a:lstStyle/>
                    <a:p>
                      <a:pPr algn="ctr" fontAlgn="b"/>
                      <a:r>
                        <a:rPr lang="en-US" sz="1400" u="none" strike="noStrike">
                          <a:effectLst/>
                        </a:rPr>
                        <a:t>02/06/2013</a:t>
                      </a:r>
                      <a:endParaRPr lang="en-US" sz="1400" b="0" i="0" u="none" strike="noStrike">
                        <a:solidFill>
                          <a:srgbClr val="000000"/>
                        </a:solidFill>
                        <a:effectLst/>
                        <a:latin typeface="Calibri" panose="020F0502020204030204" pitchFamily="34" charset="0"/>
                      </a:endParaRPr>
                    </a:p>
                  </a:txBody>
                  <a:tcPr marL="3077" marR="3077" marT="3077" marB="0" anchor="b"/>
                </a:tc>
                <a:tc>
                  <a:txBody>
                    <a:bodyPr/>
                    <a:lstStyle/>
                    <a:p>
                      <a:pPr algn="ctr" fontAlgn="b"/>
                      <a:r>
                        <a:rPr lang="en-US" sz="1400" u="none" strike="noStrike">
                          <a:effectLst/>
                        </a:rPr>
                        <a:t>R$ 3,20</a:t>
                      </a:r>
                      <a:endParaRPr lang="en-US" sz="1400" b="0" i="0" u="none" strike="noStrike">
                        <a:solidFill>
                          <a:srgbClr val="000000"/>
                        </a:solidFill>
                        <a:effectLst/>
                        <a:latin typeface="Calibri" panose="020F0502020204030204" pitchFamily="34" charset="0"/>
                      </a:endParaRPr>
                    </a:p>
                  </a:txBody>
                  <a:tcPr marL="3077" marR="3077" marT="3077" marB="0" anchor="b"/>
                </a:tc>
                <a:tc>
                  <a:txBody>
                    <a:bodyPr/>
                    <a:lstStyle/>
                    <a:p>
                      <a:pPr algn="ctr" fontAlgn="b"/>
                      <a:r>
                        <a:rPr lang="en-US" sz="1400" u="none" strike="noStrike">
                          <a:effectLst/>
                        </a:rPr>
                        <a:t>R$ 2,59</a:t>
                      </a:r>
                      <a:endParaRPr lang="en-US" sz="1400" b="0" i="0" u="none" strike="noStrike">
                        <a:solidFill>
                          <a:srgbClr val="000000"/>
                        </a:solidFill>
                        <a:effectLst/>
                        <a:latin typeface="Calibri" panose="020F0502020204030204" pitchFamily="34" charset="0"/>
                      </a:endParaRPr>
                    </a:p>
                  </a:txBody>
                  <a:tcPr marL="3077" marR="3077" marT="3077" marB="0" anchor="b"/>
                </a:tc>
                <a:extLst>
                  <a:ext uri="{0D108BD9-81ED-4DB2-BD59-A6C34878D82A}">
                    <a16:rowId xmlns:a16="http://schemas.microsoft.com/office/drawing/2014/main" val="4027103272"/>
                  </a:ext>
                </a:extLst>
              </a:tr>
              <a:tr h="232057">
                <a:tc>
                  <a:txBody>
                    <a:bodyPr/>
                    <a:lstStyle/>
                    <a:p>
                      <a:pPr algn="ctr" fontAlgn="b"/>
                      <a:r>
                        <a:rPr lang="en-US" sz="1400" u="none" strike="noStrike">
                          <a:effectLst/>
                        </a:rPr>
                        <a:t>24/06/2013</a:t>
                      </a:r>
                      <a:endParaRPr lang="en-US" sz="1400" b="0" i="0" u="none" strike="noStrike">
                        <a:solidFill>
                          <a:srgbClr val="000000"/>
                        </a:solidFill>
                        <a:effectLst/>
                        <a:latin typeface="Calibri" panose="020F0502020204030204" pitchFamily="34" charset="0"/>
                      </a:endParaRPr>
                    </a:p>
                  </a:txBody>
                  <a:tcPr marL="3077" marR="3077" marT="3077" marB="0" anchor="b"/>
                </a:tc>
                <a:tc>
                  <a:txBody>
                    <a:bodyPr/>
                    <a:lstStyle/>
                    <a:p>
                      <a:pPr algn="ctr" fontAlgn="b"/>
                      <a:r>
                        <a:rPr lang="en-US" sz="1400" u="none" strike="noStrike">
                          <a:effectLst/>
                        </a:rPr>
                        <a:t>R$ 3,00</a:t>
                      </a:r>
                      <a:endParaRPr lang="en-US" sz="1400" b="0" i="0" u="none" strike="noStrike">
                        <a:solidFill>
                          <a:srgbClr val="000000"/>
                        </a:solidFill>
                        <a:effectLst/>
                        <a:latin typeface="Calibri" panose="020F0502020204030204" pitchFamily="34" charset="0"/>
                      </a:endParaRPr>
                    </a:p>
                  </a:txBody>
                  <a:tcPr marL="3077" marR="3077" marT="3077" marB="0" anchor="b"/>
                </a:tc>
                <a:tc>
                  <a:txBody>
                    <a:bodyPr/>
                    <a:lstStyle/>
                    <a:p>
                      <a:pPr algn="ctr" fontAlgn="b"/>
                      <a:r>
                        <a:rPr lang="en-US" sz="1400" u="none" strike="noStrike">
                          <a:effectLst/>
                        </a:rPr>
                        <a:t>R$ 2,59</a:t>
                      </a:r>
                      <a:endParaRPr lang="en-US" sz="1400" b="0" i="0" u="none" strike="noStrike">
                        <a:solidFill>
                          <a:srgbClr val="000000"/>
                        </a:solidFill>
                        <a:effectLst/>
                        <a:latin typeface="Calibri" panose="020F0502020204030204" pitchFamily="34" charset="0"/>
                      </a:endParaRPr>
                    </a:p>
                  </a:txBody>
                  <a:tcPr marL="3077" marR="3077" marT="3077" marB="0" anchor="b"/>
                </a:tc>
                <a:extLst>
                  <a:ext uri="{0D108BD9-81ED-4DB2-BD59-A6C34878D82A}">
                    <a16:rowId xmlns:a16="http://schemas.microsoft.com/office/drawing/2014/main" val="1665772291"/>
                  </a:ext>
                </a:extLst>
              </a:tr>
              <a:tr h="232057">
                <a:tc>
                  <a:txBody>
                    <a:bodyPr/>
                    <a:lstStyle/>
                    <a:p>
                      <a:pPr algn="ctr" fontAlgn="b"/>
                      <a:r>
                        <a:rPr lang="en-US" sz="1400" u="none" strike="noStrike">
                          <a:effectLst/>
                        </a:rPr>
                        <a:t>01/01/2014</a:t>
                      </a:r>
                      <a:endParaRPr lang="en-US" sz="1400" b="0" i="0" u="none" strike="noStrike">
                        <a:solidFill>
                          <a:srgbClr val="000000"/>
                        </a:solidFill>
                        <a:effectLst/>
                        <a:latin typeface="Calibri" panose="020F0502020204030204" pitchFamily="34" charset="0"/>
                      </a:endParaRPr>
                    </a:p>
                  </a:txBody>
                  <a:tcPr marL="3077" marR="3077" marT="3077" marB="0" anchor="b"/>
                </a:tc>
                <a:tc>
                  <a:txBody>
                    <a:bodyPr/>
                    <a:lstStyle/>
                    <a:p>
                      <a:pPr algn="ctr" fontAlgn="b"/>
                      <a:r>
                        <a:rPr lang="en-US" sz="1400" u="none" strike="noStrike">
                          <a:effectLst/>
                        </a:rPr>
                        <a:t>R$ 3,00</a:t>
                      </a:r>
                      <a:endParaRPr lang="en-US" sz="1400" b="0" i="0" u="none" strike="noStrike">
                        <a:solidFill>
                          <a:srgbClr val="000000"/>
                        </a:solidFill>
                        <a:effectLst/>
                        <a:latin typeface="Calibri" panose="020F0502020204030204" pitchFamily="34" charset="0"/>
                      </a:endParaRPr>
                    </a:p>
                  </a:txBody>
                  <a:tcPr marL="3077" marR="3077" marT="3077" marB="0" anchor="b"/>
                </a:tc>
                <a:tc>
                  <a:txBody>
                    <a:bodyPr/>
                    <a:lstStyle/>
                    <a:p>
                      <a:pPr algn="ctr" fontAlgn="b"/>
                      <a:r>
                        <a:rPr lang="en-US" sz="1400" u="none" strike="noStrike">
                          <a:effectLst/>
                        </a:rPr>
                        <a:t>R$ 2,67</a:t>
                      </a:r>
                      <a:endParaRPr lang="en-US" sz="1400" b="0" i="0" u="none" strike="noStrike">
                        <a:solidFill>
                          <a:srgbClr val="000000"/>
                        </a:solidFill>
                        <a:effectLst/>
                        <a:latin typeface="Calibri" panose="020F0502020204030204" pitchFamily="34" charset="0"/>
                      </a:endParaRPr>
                    </a:p>
                  </a:txBody>
                  <a:tcPr marL="3077" marR="3077" marT="3077" marB="0" anchor="b"/>
                </a:tc>
                <a:extLst>
                  <a:ext uri="{0D108BD9-81ED-4DB2-BD59-A6C34878D82A}">
                    <a16:rowId xmlns:a16="http://schemas.microsoft.com/office/drawing/2014/main" val="815443556"/>
                  </a:ext>
                </a:extLst>
              </a:tr>
              <a:tr h="232057">
                <a:tc>
                  <a:txBody>
                    <a:bodyPr/>
                    <a:lstStyle/>
                    <a:p>
                      <a:pPr algn="ctr" fontAlgn="b"/>
                      <a:r>
                        <a:rPr lang="en-US" sz="1400" u="none" strike="noStrike">
                          <a:effectLst/>
                        </a:rPr>
                        <a:t>06/01/2015</a:t>
                      </a:r>
                      <a:endParaRPr lang="en-US" sz="1400" b="0" i="0" u="none" strike="noStrike">
                        <a:solidFill>
                          <a:srgbClr val="000000"/>
                        </a:solidFill>
                        <a:effectLst/>
                        <a:latin typeface="Calibri" panose="020F0502020204030204" pitchFamily="34" charset="0"/>
                      </a:endParaRPr>
                    </a:p>
                  </a:txBody>
                  <a:tcPr marL="3077" marR="3077" marT="3077" marB="0" anchor="b"/>
                </a:tc>
                <a:tc>
                  <a:txBody>
                    <a:bodyPr/>
                    <a:lstStyle/>
                    <a:p>
                      <a:pPr algn="ctr" fontAlgn="b"/>
                      <a:r>
                        <a:rPr lang="en-US" sz="1400" u="none" strike="noStrike">
                          <a:effectLst/>
                        </a:rPr>
                        <a:t>R$ 3,50</a:t>
                      </a:r>
                      <a:endParaRPr lang="en-US" sz="1400" b="0" i="0" u="none" strike="noStrike">
                        <a:solidFill>
                          <a:srgbClr val="000000"/>
                        </a:solidFill>
                        <a:effectLst/>
                        <a:latin typeface="Calibri" panose="020F0502020204030204" pitchFamily="34" charset="0"/>
                      </a:endParaRPr>
                    </a:p>
                  </a:txBody>
                  <a:tcPr marL="3077" marR="3077" marT="3077" marB="0" anchor="b"/>
                </a:tc>
                <a:tc>
                  <a:txBody>
                    <a:bodyPr/>
                    <a:lstStyle/>
                    <a:p>
                      <a:pPr algn="ctr" fontAlgn="b"/>
                      <a:r>
                        <a:rPr lang="en-US" sz="1400" u="none" strike="noStrike">
                          <a:effectLst/>
                        </a:rPr>
                        <a:t>R$ 2,87</a:t>
                      </a:r>
                      <a:endParaRPr lang="en-US" sz="1400" b="0" i="0" u="none" strike="noStrike">
                        <a:solidFill>
                          <a:srgbClr val="000000"/>
                        </a:solidFill>
                        <a:effectLst/>
                        <a:latin typeface="Calibri" panose="020F0502020204030204" pitchFamily="34" charset="0"/>
                      </a:endParaRPr>
                    </a:p>
                  </a:txBody>
                  <a:tcPr marL="3077" marR="3077" marT="3077" marB="0" anchor="b"/>
                </a:tc>
                <a:extLst>
                  <a:ext uri="{0D108BD9-81ED-4DB2-BD59-A6C34878D82A}">
                    <a16:rowId xmlns:a16="http://schemas.microsoft.com/office/drawing/2014/main" val="1266720092"/>
                  </a:ext>
                </a:extLst>
              </a:tr>
              <a:tr h="232057">
                <a:tc>
                  <a:txBody>
                    <a:bodyPr/>
                    <a:lstStyle/>
                    <a:p>
                      <a:pPr algn="ctr" fontAlgn="b"/>
                      <a:r>
                        <a:rPr lang="en-US" sz="1400" u="none" strike="noStrike">
                          <a:effectLst/>
                        </a:rPr>
                        <a:t>09/01/2016</a:t>
                      </a:r>
                      <a:endParaRPr lang="en-US" sz="1400" b="0" i="0" u="none" strike="noStrike">
                        <a:solidFill>
                          <a:srgbClr val="000000"/>
                        </a:solidFill>
                        <a:effectLst/>
                        <a:latin typeface="Calibri" panose="020F0502020204030204" pitchFamily="34" charset="0"/>
                      </a:endParaRPr>
                    </a:p>
                  </a:txBody>
                  <a:tcPr marL="3077" marR="3077" marT="3077" marB="0" anchor="b"/>
                </a:tc>
                <a:tc>
                  <a:txBody>
                    <a:bodyPr/>
                    <a:lstStyle/>
                    <a:p>
                      <a:pPr algn="ctr" fontAlgn="b"/>
                      <a:r>
                        <a:rPr lang="en-US" sz="1400" u="none" strike="noStrike">
                          <a:effectLst/>
                        </a:rPr>
                        <a:t>R$ 3,80</a:t>
                      </a:r>
                      <a:endParaRPr lang="en-US" sz="1400" b="0" i="0" u="none" strike="noStrike">
                        <a:solidFill>
                          <a:srgbClr val="000000"/>
                        </a:solidFill>
                        <a:effectLst/>
                        <a:latin typeface="Calibri" panose="020F0502020204030204" pitchFamily="34" charset="0"/>
                      </a:endParaRPr>
                    </a:p>
                  </a:txBody>
                  <a:tcPr marL="3077" marR="3077" marT="3077" marB="0" anchor="b"/>
                </a:tc>
                <a:tc>
                  <a:txBody>
                    <a:bodyPr/>
                    <a:lstStyle/>
                    <a:p>
                      <a:pPr algn="ctr" fontAlgn="b"/>
                      <a:r>
                        <a:rPr lang="en-US" sz="1400" u="none" strike="noStrike">
                          <a:effectLst/>
                        </a:rPr>
                        <a:t>R$ 3,17</a:t>
                      </a:r>
                      <a:endParaRPr lang="en-US" sz="1400" b="0" i="0" u="none" strike="noStrike">
                        <a:solidFill>
                          <a:srgbClr val="000000"/>
                        </a:solidFill>
                        <a:effectLst/>
                        <a:latin typeface="Calibri" panose="020F0502020204030204" pitchFamily="34" charset="0"/>
                      </a:endParaRPr>
                    </a:p>
                  </a:txBody>
                  <a:tcPr marL="3077" marR="3077" marT="3077" marB="0" anchor="b"/>
                </a:tc>
                <a:extLst>
                  <a:ext uri="{0D108BD9-81ED-4DB2-BD59-A6C34878D82A}">
                    <a16:rowId xmlns:a16="http://schemas.microsoft.com/office/drawing/2014/main" val="2600695526"/>
                  </a:ext>
                </a:extLst>
              </a:tr>
              <a:tr h="232057">
                <a:tc>
                  <a:txBody>
                    <a:bodyPr/>
                    <a:lstStyle/>
                    <a:p>
                      <a:pPr algn="ctr" fontAlgn="b"/>
                      <a:r>
                        <a:rPr lang="en-US" sz="1400" u="none" strike="noStrike">
                          <a:effectLst/>
                        </a:rPr>
                        <a:t>01/01/2017</a:t>
                      </a:r>
                      <a:endParaRPr lang="en-US" sz="1400" b="0" i="0" u="none" strike="noStrike">
                        <a:solidFill>
                          <a:srgbClr val="000000"/>
                        </a:solidFill>
                        <a:effectLst/>
                        <a:latin typeface="Calibri" panose="020F0502020204030204" pitchFamily="34" charset="0"/>
                      </a:endParaRPr>
                    </a:p>
                  </a:txBody>
                  <a:tcPr marL="3077" marR="3077" marT="3077" marB="0" anchor="b"/>
                </a:tc>
                <a:tc>
                  <a:txBody>
                    <a:bodyPr/>
                    <a:lstStyle/>
                    <a:p>
                      <a:pPr algn="ctr" fontAlgn="b"/>
                      <a:r>
                        <a:rPr lang="en-US" sz="1400" u="none" strike="noStrike">
                          <a:effectLst/>
                        </a:rPr>
                        <a:t>R$ 3,80</a:t>
                      </a:r>
                      <a:endParaRPr lang="en-US" sz="1400" b="0" i="0" u="none" strike="noStrike">
                        <a:solidFill>
                          <a:srgbClr val="000000"/>
                        </a:solidFill>
                        <a:effectLst/>
                        <a:latin typeface="Calibri" panose="020F0502020204030204" pitchFamily="34" charset="0"/>
                      </a:endParaRPr>
                    </a:p>
                  </a:txBody>
                  <a:tcPr marL="3077" marR="3077" marT="3077" marB="0" anchor="b"/>
                </a:tc>
                <a:tc>
                  <a:txBody>
                    <a:bodyPr/>
                    <a:lstStyle/>
                    <a:p>
                      <a:pPr algn="ctr" fontAlgn="b"/>
                      <a:r>
                        <a:rPr lang="en-US" sz="1400" u="none" strike="noStrike">
                          <a:effectLst/>
                        </a:rPr>
                        <a:t>R$ 3,34</a:t>
                      </a:r>
                      <a:endParaRPr lang="en-US" sz="1400" b="0" i="0" u="none" strike="noStrike">
                        <a:solidFill>
                          <a:srgbClr val="000000"/>
                        </a:solidFill>
                        <a:effectLst/>
                        <a:latin typeface="Calibri" panose="020F0502020204030204" pitchFamily="34" charset="0"/>
                      </a:endParaRPr>
                    </a:p>
                  </a:txBody>
                  <a:tcPr marL="3077" marR="3077" marT="3077" marB="0" anchor="b"/>
                </a:tc>
                <a:extLst>
                  <a:ext uri="{0D108BD9-81ED-4DB2-BD59-A6C34878D82A}">
                    <a16:rowId xmlns:a16="http://schemas.microsoft.com/office/drawing/2014/main" val="1406698520"/>
                  </a:ext>
                </a:extLst>
              </a:tr>
              <a:tr h="232057">
                <a:tc>
                  <a:txBody>
                    <a:bodyPr/>
                    <a:lstStyle/>
                    <a:p>
                      <a:pPr algn="ctr" fontAlgn="b"/>
                      <a:r>
                        <a:rPr lang="en-US" sz="1400" u="none" strike="noStrike">
                          <a:effectLst/>
                        </a:rPr>
                        <a:t>07/01/2018</a:t>
                      </a:r>
                      <a:endParaRPr lang="en-US" sz="1400" b="0" i="0" u="none" strike="noStrike">
                        <a:solidFill>
                          <a:srgbClr val="000000"/>
                        </a:solidFill>
                        <a:effectLst/>
                        <a:latin typeface="Calibri" panose="020F0502020204030204" pitchFamily="34" charset="0"/>
                      </a:endParaRPr>
                    </a:p>
                  </a:txBody>
                  <a:tcPr marL="3077" marR="3077" marT="3077" marB="0" anchor="b"/>
                </a:tc>
                <a:tc>
                  <a:txBody>
                    <a:bodyPr/>
                    <a:lstStyle/>
                    <a:p>
                      <a:pPr algn="ctr" fontAlgn="b"/>
                      <a:r>
                        <a:rPr lang="en-US" sz="1400" u="none" strike="noStrike">
                          <a:effectLst/>
                        </a:rPr>
                        <a:t>R$ 4,00</a:t>
                      </a:r>
                      <a:endParaRPr lang="en-US" sz="1400" b="0" i="0" u="none" strike="noStrike">
                        <a:solidFill>
                          <a:srgbClr val="000000"/>
                        </a:solidFill>
                        <a:effectLst/>
                        <a:latin typeface="Calibri" panose="020F0502020204030204" pitchFamily="34" charset="0"/>
                      </a:endParaRPr>
                    </a:p>
                  </a:txBody>
                  <a:tcPr marL="3077" marR="3077" marT="3077" marB="0" anchor="b"/>
                </a:tc>
                <a:tc>
                  <a:txBody>
                    <a:bodyPr/>
                    <a:lstStyle/>
                    <a:p>
                      <a:pPr algn="ctr" fontAlgn="b"/>
                      <a:r>
                        <a:rPr lang="en-US" sz="1400" u="none" strike="noStrike">
                          <a:effectLst/>
                        </a:rPr>
                        <a:t>R$ 3,44</a:t>
                      </a:r>
                      <a:endParaRPr lang="en-US" sz="1400" b="0" i="0" u="none" strike="noStrike">
                        <a:solidFill>
                          <a:srgbClr val="000000"/>
                        </a:solidFill>
                        <a:effectLst/>
                        <a:latin typeface="Calibri" panose="020F0502020204030204" pitchFamily="34" charset="0"/>
                      </a:endParaRPr>
                    </a:p>
                  </a:txBody>
                  <a:tcPr marL="3077" marR="3077" marT="3077" marB="0" anchor="b"/>
                </a:tc>
                <a:extLst>
                  <a:ext uri="{0D108BD9-81ED-4DB2-BD59-A6C34878D82A}">
                    <a16:rowId xmlns:a16="http://schemas.microsoft.com/office/drawing/2014/main" val="1484221950"/>
                  </a:ext>
                </a:extLst>
              </a:tr>
              <a:tr h="232057">
                <a:tc>
                  <a:txBody>
                    <a:bodyPr/>
                    <a:lstStyle/>
                    <a:p>
                      <a:pPr algn="ctr" fontAlgn="b"/>
                      <a:r>
                        <a:rPr lang="en-US" sz="1400" u="none" strike="noStrike">
                          <a:effectLst/>
                        </a:rPr>
                        <a:t>07/01/2019</a:t>
                      </a:r>
                      <a:endParaRPr lang="en-US" sz="1400" b="0" i="0" u="none" strike="noStrike">
                        <a:solidFill>
                          <a:srgbClr val="000000"/>
                        </a:solidFill>
                        <a:effectLst/>
                        <a:latin typeface="Calibri" panose="020F0502020204030204" pitchFamily="34" charset="0"/>
                      </a:endParaRPr>
                    </a:p>
                  </a:txBody>
                  <a:tcPr marL="3077" marR="3077" marT="3077" marB="0" anchor="b"/>
                </a:tc>
                <a:tc>
                  <a:txBody>
                    <a:bodyPr/>
                    <a:lstStyle/>
                    <a:p>
                      <a:pPr algn="ctr" fontAlgn="b"/>
                      <a:r>
                        <a:rPr lang="en-US" sz="1400" u="none" strike="noStrike">
                          <a:effectLst/>
                        </a:rPr>
                        <a:t>R$ 4,30</a:t>
                      </a:r>
                      <a:endParaRPr lang="en-US" sz="1400" b="0" i="0" u="none" strike="noStrike">
                        <a:solidFill>
                          <a:srgbClr val="000000"/>
                        </a:solidFill>
                        <a:effectLst/>
                        <a:latin typeface="Calibri" panose="020F0502020204030204" pitchFamily="34" charset="0"/>
                      </a:endParaRPr>
                    </a:p>
                  </a:txBody>
                  <a:tcPr marL="3077" marR="3077" marT="3077" marB="0" anchor="b"/>
                </a:tc>
                <a:tc>
                  <a:txBody>
                    <a:bodyPr/>
                    <a:lstStyle/>
                    <a:p>
                      <a:pPr algn="ctr" fontAlgn="b"/>
                      <a:r>
                        <a:rPr lang="en-US" sz="1400" u="none" strike="noStrike">
                          <a:effectLst/>
                        </a:rPr>
                        <a:t>R$ 3,57</a:t>
                      </a:r>
                      <a:endParaRPr lang="en-US" sz="1400" b="0" i="0" u="none" strike="noStrike">
                        <a:solidFill>
                          <a:srgbClr val="000000"/>
                        </a:solidFill>
                        <a:effectLst/>
                        <a:latin typeface="Calibri" panose="020F0502020204030204" pitchFamily="34" charset="0"/>
                      </a:endParaRPr>
                    </a:p>
                  </a:txBody>
                  <a:tcPr marL="3077" marR="3077" marT="3077" marB="0" anchor="b"/>
                </a:tc>
                <a:extLst>
                  <a:ext uri="{0D108BD9-81ED-4DB2-BD59-A6C34878D82A}">
                    <a16:rowId xmlns:a16="http://schemas.microsoft.com/office/drawing/2014/main" val="204889364"/>
                  </a:ext>
                </a:extLst>
              </a:tr>
              <a:tr h="232057">
                <a:tc>
                  <a:txBody>
                    <a:bodyPr/>
                    <a:lstStyle/>
                    <a:p>
                      <a:pPr algn="ctr" fontAlgn="b"/>
                      <a:r>
                        <a:rPr lang="en-US" sz="1400" u="none" strike="noStrike">
                          <a:effectLst/>
                        </a:rPr>
                        <a:t>01/01/2020</a:t>
                      </a:r>
                      <a:endParaRPr lang="en-US" sz="1400" b="0" i="0" u="none" strike="noStrike">
                        <a:solidFill>
                          <a:srgbClr val="000000"/>
                        </a:solidFill>
                        <a:effectLst/>
                        <a:latin typeface="Calibri" panose="020F0502020204030204" pitchFamily="34" charset="0"/>
                      </a:endParaRPr>
                    </a:p>
                  </a:txBody>
                  <a:tcPr marL="3077" marR="3077" marT="3077" marB="0" anchor="b"/>
                </a:tc>
                <a:tc>
                  <a:txBody>
                    <a:bodyPr/>
                    <a:lstStyle/>
                    <a:p>
                      <a:pPr algn="ctr" fontAlgn="b"/>
                      <a:r>
                        <a:rPr lang="en-US" sz="1400" u="none" strike="noStrike">
                          <a:effectLst/>
                        </a:rPr>
                        <a:t>R$ 4,40</a:t>
                      </a:r>
                      <a:endParaRPr lang="en-US" sz="1400" b="0" i="0" u="none" strike="noStrike">
                        <a:solidFill>
                          <a:srgbClr val="000000"/>
                        </a:solidFill>
                        <a:effectLst/>
                        <a:latin typeface="Calibri" panose="020F0502020204030204" pitchFamily="34" charset="0"/>
                      </a:endParaRPr>
                    </a:p>
                  </a:txBody>
                  <a:tcPr marL="3077" marR="3077" marT="3077" marB="0" anchor="b"/>
                </a:tc>
                <a:tc>
                  <a:txBody>
                    <a:bodyPr/>
                    <a:lstStyle/>
                    <a:p>
                      <a:pPr algn="ctr" fontAlgn="b"/>
                      <a:r>
                        <a:rPr lang="en-US" sz="1400" u="none" strike="noStrike" dirty="0">
                          <a:effectLst/>
                        </a:rPr>
                        <a:t>R$ 3,71</a:t>
                      </a:r>
                      <a:endParaRPr lang="en-US" sz="1400" b="0" i="0" u="none" strike="noStrike" dirty="0">
                        <a:solidFill>
                          <a:srgbClr val="000000"/>
                        </a:solidFill>
                        <a:effectLst/>
                        <a:latin typeface="Calibri" panose="020F0502020204030204" pitchFamily="34" charset="0"/>
                      </a:endParaRPr>
                    </a:p>
                  </a:txBody>
                  <a:tcPr marL="3077" marR="3077" marT="3077" marB="0" anchor="b"/>
                </a:tc>
                <a:extLst>
                  <a:ext uri="{0D108BD9-81ED-4DB2-BD59-A6C34878D82A}">
                    <a16:rowId xmlns:a16="http://schemas.microsoft.com/office/drawing/2014/main" val="3997053216"/>
                  </a:ext>
                </a:extLst>
              </a:tr>
            </a:tbl>
          </a:graphicData>
        </a:graphic>
      </p:graphicFrame>
      <p:sp>
        <p:nvSpPr>
          <p:cNvPr id="18" name="Right Arrow 17"/>
          <p:cNvSpPr/>
          <p:nvPr/>
        </p:nvSpPr>
        <p:spPr>
          <a:xfrm>
            <a:off x="5768123" y="6217920"/>
            <a:ext cx="1224860" cy="2262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8334103" y="6217920"/>
            <a:ext cx="975360" cy="250004"/>
          </a:xfrm>
          <a:prstGeom prst="ellipse">
            <a:avLst/>
          </a:prstGeom>
          <a:noFill/>
          <a:ln w="254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867150" y="6069174"/>
            <a:ext cx="1028700" cy="375006"/>
          </a:xfrm>
          <a:prstGeom prst="ellipse">
            <a:avLst/>
          </a:prstGeom>
          <a:noFill/>
          <a:ln w="254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727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8502" y="426719"/>
            <a:ext cx="9499745" cy="418011"/>
          </a:xfrm>
        </p:spPr>
        <p:txBody>
          <a:bodyPr>
            <a:normAutofit fontScale="90000"/>
          </a:bodyPr>
          <a:lstStyle/>
          <a:p>
            <a:r>
              <a:rPr lang="pt-BR" dirty="0" smtClean="0"/>
              <a:t>A inflação</a:t>
            </a:r>
            <a:endParaRPr lang="en-US" dirty="0"/>
          </a:p>
        </p:txBody>
      </p:sp>
      <p:sp>
        <p:nvSpPr>
          <p:cNvPr id="6" name="Content Placeholder 5"/>
          <p:cNvSpPr>
            <a:spLocks noGrp="1"/>
          </p:cNvSpPr>
          <p:nvPr>
            <p:ph sz="quarter" idx="4"/>
          </p:nvPr>
        </p:nvSpPr>
        <p:spPr>
          <a:xfrm>
            <a:off x="5503818" y="533437"/>
            <a:ext cx="6342886" cy="1057655"/>
          </a:xfrm>
        </p:spPr>
        <p:txBody>
          <a:bodyPr/>
          <a:lstStyle/>
          <a:p>
            <a:r>
              <a:rPr lang="en-US" dirty="0"/>
              <a:t>https://www3.bcb.gov.br/CALCIDADAO</a:t>
            </a:r>
            <a:r>
              <a:rPr lang="en-US" dirty="0" smtClean="0"/>
              <a:t>/</a:t>
            </a:r>
            <a:endParaRPr lang="en-US" dirty="0"/>
          </a:p>
        </p:txBody>
      </p:sp>
      <p:pic>
        <p:nvPicPr>
          <p:cNvPr id="3" name="Picture 2"/>
          <p:cNvPicPr>
            <a:picLocks noChangeAspect="1"/>
          </p:cNvPicPr>
          <p:nvPr/>
        </p:nvPicPr>
        <p:blipFill>
          <a:blip r:embed="rId2"/>
          <a:stretch>
            <a:fillRect/>
          </a:stretch>
        </p:blipFill>
        <p:spPr>
          <a:xfrm>
            <a:off x="1628502" y="844730"/>
            <a:ext cx="9264126" cy="5503137"/>
          </a:xfrm>
          <a:prstGeom prst="rect">
            <a:avLst/>
          </a:prstGeom>
        </p:spPr>
      </p:pic>
    </p:spTree>
    <p:extLst>
      <p:ext uri="{BB962C8B-B14F-4D97-AF65-F5344CB8AC3E}">
        <p14:creationId xmlns:p14="http://schemas.microsoft.com/office/powerpoint/2010/main" val="309539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5344"/>
            <a:ext cx="10058400" cy="1609344"/>
          </a:xfrm>
        </p:spPr>
        <p:txBody>
          <a:bodyPr/>
          <a:lstStyle/>
          <a:p>
            <a:r>
              <a:rPr lang="pt-BR" dirty="0" smtClean="0"/>
              <a:t>sistema de ônibus colapsando</a:t>
            </a:r>
            <a:endParaRPr lang="en-US" dirty="0"/>
          </a:p>
        </p:txBody>
      </p:sp>
      <p:sp>
        <p:nvSpPr>
          <p:cNvPr id="3" name="Text Placeholder 2"/>
          <p:cNvSpPr>
            <a:spLocks noGrp="1"/>
          </p:cNvSpPr>
          <p:nvPr>
            <p:ph type="body" idx="1"/>
          </p:nvPr>
        </p:nvSpPr>
        <p:spPr>
          <a:xfrm>
            <a:off x="1066800" y="1254252"/>
            <a:ext cx="4754880" cy="640080"/>
          </a:xfrm>
        </p:spPr>
        <p:txBody>
          <a:bodyPr>
            <a:normAutofit/>
          </a:bodyPr>
          <a:lstStyle/>
          <a:p>
            <a:r>
              <a:rPr lang="pt-BR" sz="2400" dirty="0" smtClean="0"/>
              <a:t>Menos linhas e mais aperto	</a:t>
            </a:r>
            <a:endParaRPr lang="en-US" sz="2400" dirty="0"/>
          </a:p>
        </p:txBody>
      </p:sp>
      <p:sp>
        <p:nvSpPr>
          <p:cNvPr id="4" name="Content Placeholder 3"/>
          <p:cNvSpPr>
            <a:spLocks noGrp="1"/>
          </p:cNvSpPr>
          <p:nvPr>
            <p:ph sz="half" idx="2"/>
          </p:nvPr>
        </p:nvSpPr>
        <p:spPr>
          <a:xfrm>
            <a:off x="953190" y="1772125"/>
            <a:ext cx="6069497" cy="3836289"/>
          </a:xfrm>
        </p:spPr>
        <p:txBody>
          <a:bodyPr>
            <a:normAutofit/>
          </a:bodyPr>
          <a:lstStyle/>
          <a:p>
            <a:r>
              <a:rPr lang="pt-BR" dirty="0" smtClean="0"/>
              <a:t>Prefeitura têm cortado linhas pouco utilizadas e procurado aumentar ocupação de passageiros por veículos. Lógica do transporte como serviço.</a:t>
            </a:r>
          </a:p>
          <a:p>
            <a:r>
              <a:rPr lang="pt-BR" dirty="0" smtClean="0"/>
              <a:t>Quem vive longe tem que fazer mais baldeações e leva mais tempo para chegar</a:t>
            </a:r>
          </a:p>
          <a:p>
            <a:r>
              <a:rPr lang="pt-BR" dirty="0" smtClean="0"/>
              <a:t>Controle e vigilância aumentaram, com dados de viagens tratados como bens a serem comercializados</a:t>
            </a:r>
          </a:p>
          <a:p>
            <a:r>
              <a:rPr lang="pt-BR" dirty="0"/>
              <a:t>Número de passageiros </a:t>
            </a:r>
            <a:r>
              <a:rPr lang="pt-BR" dirty="0" smtClean="0"/>
              <a:t/>
            </a:r>
            <a:br>
              <a:rPr lang="pt-BR" dirty="0" smtClean="0"/>
            </a:br>
            <a:r>
              <a:rPr lang="pt-BR" dirty="0" smtClean="0"/>
              <a:t>têm diminuído</a:t>
            </a:r>
            <a:endParaRPr lang="pt-BR" dirty="0"/>
          </a:p>
        </p:txBody>
      </p:sp>
      <p:sp>
        <p:nvSpPr>
          <p:cNvPr id="9" name="Content Placeholder 3"/>
          <p:cNvSpPr>
            <a:spLocks noGrp="1"/>
          </p:cNvSpPr>
          <p:nvPr>
            <p:ph sz="half" idx="2"/>
          </p:nvPr>
        </p:nvSpPr>
        <p:spPr>
          <a:xfrm>
            <a:off x="6886575" y="5429250"/>
            <a:ext cx="5029200" cy="4851273"/>
          </a:xfrm>
        </p:spPr>
        <p:txBody>
          <a:bodyPr>
            <a:normAutofit/>
          </a:bodyPr>
          <a:lstStyle/>
          <a:p>
            <a:r>
              <a:rPr lang="pt-BR" sz="1800" dirty="0"/>
              <a:t>https://www.prefeitura.sp.gov.br/cidade/secretarias/transportes/institucional/sptrans/acesso_a_informacao/index.php?p=152415</a:t>
            </a:r>
          </a:p>
        </p:txBody>
      </p:sp>
      <p:graphicFrame>
        <p:nvGraphicFramePr>
          <p:cNvPr id="14" name="Table 13"/>
          <p:cNvGraphicFramePr>
            <a:graphicFrameLocks noGrp="1"/>
          </p:cNvGraphicFramePr>
          <p:nvPr>
            <p:extLst>
              <p:ext uri="{D42A27DB-BD31-4B8C-83A1-F6EECF244321}">
                <p14:modId xmlns:p14="http://schemas.microsoft.com/office/powerpoint/2010/main" val="782986673"/>
              </p:ext>
            </p:extLst>
          </p:nvPr>
        </p:nvGraphicFramePr>
        <p:xfrm>
          <a:off x="7381874" y="1574292"/>
          <a:ext cx="4445412" cy="3720373"/>
        </p:xfrm>
        <a:graphic>
          <a:graphicData uri="http://schemas.openxmlformats.org/drawingml/2006/table">
            <a:tbl>
              <a:tblPr>
                <a:tableStyleId>{5C22544A-7EE6-4342-B048-85BDC9FD1C3A}</a:tableStyleId>
              </a:tblPr>
              <a:tblGrid>
                <a:gridCol w="1301096">
                  <a:extLst>
                    <a:ext uri="{9D8B030D-6E8A-4147-A177-3AD203B41FA5}">
                      <a16:colId xmlns:a16="http://schemas.microsoft.com/office/drawing/2014/main" val="4231655980"/>
                    </a:ext>
                  </a:extLst>
                </a:gridCol>
                <a:gridCol w="1301096">
                  <a:extLst>
                    <a:ext uri="{9D8B030D-6E8A-4147-A177-3AD203B41FA5}">
                      <a16:colId xmlns:a16="http://schemas.microsoft.com/office/drawing/2014/main" val="4003192570"/>
                    </a:ext>
                  </a:extLst>
                </a:gridCol>
                <a:gridCol w="1843220">
                  <a:extLst>
                    <a:ext uri="{9D8B030D-6E8A-4147-A177-3AD203B41FA5}">
                      <a16:colId xmlns:a16="http://schemas.microsoft.com/office/drawing/2014/main" val="1553015092"/>
                    </a:ext>
                  </a:extLst>
                </a:gridCol>
              </a:tblGrid>
              <a:tr h="286614">
                <a:tc>
                  <a:txBody>
                    <a:bodyPr/>
                    <a:lstStyle/>
                    <a:p>
                      <a:pPr algn="l" fontAlgn="b"/>
                      <a:r>
                        <a:rPr lang="en-US" sz="2000" b="1" u="none" strike="noStrike">
                          <a:effectLst/>
                        </a:rPr>
                        <a:t>ano</a:t>
                      </a:r>
                      <a:endParaRPr lang="en-US" sz="20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2000" b="1" u="none" strike="noStrike">
                          <a:effectLst/>
                        </a:rPr>
                        <a:t>frota</a:t>
                      </a:r>
                      <a:endParaRPr lang="en-US" sz="20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2000" b="1" u="none" strike="noStrike">
                          <a:effectLst/>
                        </a:rPr>
                        <a:t>passageiros</a:t>
                      </a:r>
                      <a:endParaRPr lang="en-US" sz="20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16577931"/>
                  </a:ext>
                </a:extLst>
              </a:tr>
              <a:tr h="442219">
                <a:tc>
                  <a:txBody>
                    <a:bodyPr/>
                    <a:lstStyle/>
                    <a:p>
                      <a:pPr algn="l" fontAlgn="b"/>
                      <a:r>
                        <a:rPr lang="en-US" sz="2000" b="1" u="none" strike="noStrike">
                          <a:effectLst/>
                        </a:rPr>
                        <a:t>2013</a:t>
                      </a:r>
                      <a:endParaRPr lang="en-US" sz="20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b="0" u="none" strike="noStrike" dirty="0">
                          <a:effectLst/>
                        </a:rPr>
                        <a:t>14.805</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000" b="0" u="none" strike="noStrike">
                          <a:effectLst/>
                        </a:rPr>
                        <a:t>2.924.212.465</a:t>
                      </a:r>
                      <a:endParaRPr lang="en-US" sz="2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808754434"/>
                  </a:ext>
                </a:extLst>
              </a:tr>
              <a:tr h="442219">
                <a:tc>
                  <a:txBody>
                    <a:bodyPr/>
                    <a:lstStyle/>
                    <a:p>
                      <a:pPr algn="l" fontAlgn="b"/>
                      <a:r>
                        <a:rPr lang="en-US" sz="2000" b="1" u="none" strike="noStrike">
                          <a:effectLst/>
                        </a:rPr>
                        <a:t>2014</a:t>
                      </a:r>
                      <a:endParaRPr lang="en-US" sz="20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b="0" u="none" strike="noStrike" dirty="0">
                          <a:effectLst/>
                        </a:rPr>
                        <a:t>14.798</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000" b="0" u="none" strike="noStrike">
                          <a:effectLst/>
                        </a:rPr>
                        <a:t>2.920.278.340</a:t>
                      </a:r>
                      <a:endParaRPr lang="en-US" sz="2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614713289"/>
                  </a:ext>
                </a:extLst>
              </a:tr>
              <a:tr h="442219">
                <a:tc>
                  <a:txBody>
                    <a:bodyPr/>
                    <a:lstStyle/>
                    <a:p>
                      <a:pPr algn="l" fontAlgn="b"/>
                      <a:r>
                        <a:rPr lang="en-US" sz="2000" b="1" u="none" strike="noStrike">
                          <a:effectLst/>
                        </a:rPr>
                        <a:t>2015</a:t>
                      </a:r>
                      <a:endParaRPr lang="en-US" sz="20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b="0" u="none" strike="noStrike" dirty="0">
                          <a:effectLst/>
                        </a:rPr>
                        <a:t>14.754</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000" b="0" u="none" strike="noStrike" dirty="0">
                          <a:effectLst/>
                        </a:rPr>
                        <a:t>2.895.708.458</a:t>
                      </a:r>
                      <a:endParaRPr lang="en-US" sz="2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73759481"/>
                  </a:ext>
                </a:extLst>
              </a:tr>
              <a:tr h="442219">
                <a:tc>
                  <a:txBody>
                    <a:bodyPr/>
                    <a:lstStyle/>
                    <a:p>
                      <a:pPr algn="l" fontAlgn="b"/>
                      <a:r>
                        <a:rPr lang="en-US" sz="2000" b="1" u="none" strike="noStrike" dirty="0">
                          <a:effectLst/>
                        </a:rPr>
                        <a:t>2016</a:t>
                      </a:r>
                      <a:endParaRPr lang="en-US" sz="20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000" b="0" u="none" strike="noStrike">
                          <a:effectLst/>
                        </a:rPr>
                        <a:t>14.760</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b="0" u="none" strike="noStrike" dirty="0">
                          <a:effectLst/>
                        </a:rPr>
                        <a:t>2.915.344.011</a:t>
                      </a:r>
                      <a:endParaRPr lang="en-US" sz="2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68650615"/>
                  </a:ext>
                </a:extLst>
              </a:tr>
              <a:tr h="442219">
                <a:tc>
                  <a:txBody>
                    <a:bodyPr/>
                    <a:lstStyle/>
                    <a:p>
                      <a:pPr algn="l" fontAlgn="b"/>
                      <a:r>
                        <a:rPr lang="en-US" sz="2000" b="1" u="none" strike="noStrike">
                          <a:effectLst/>
                        </a:rPr>
                        <a:t>2017</a:t>
                      </a:r>
                      <a:endParaRPr lang="en-US" sz="20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b="0" u="none" strike="noStrike">
                          <a:effectLst/>
                        </a:rPr>
                        <a:t>14.456</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b="0" u="none" strike="noStrike" dirty="0">
                          <a:effectLst/>
                        </a:rPr>
                        <a:t>2.864.266.074</a:t>
                      </a:r>
                      <a:endParaRPr lang="en-US" sz="2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297259893"/>
                  </a:ext>
                </a:extLst>
              </a:tr>
              <a:tr h="442219">
                <a:tc>
                  <a:txBody>
                    <a:bodyPr/>
                    <a:lstStyle/>
                    <a:p>
                      <a:pPr algn="l" fontAlgn="b"/>
                      <a:r>
                        <a:rPr lang="en-US" sz="2000" b="1" u="none" strike="noStrike">
                          <a:effectLst/>
                        </a:rPr>
                        <a:t>2018</a:t>
                      </a:r>
                      <a:endParaRPr lang="en-US" sz="20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b="0" u="none" strike="noStrike">
                          <a:effectLst/>
                        </a:rPr>
                        <a:t>14.048</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b="0" u="none" strike="noStrike" dirty="0">
                          <a:effectLst/>
                        </a:rPr>
                        <a:t>2.798.915.622</a:t>
                      </a:r>
                      <a:endParaRPr lang="en-US" sz="2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08456122"/>
                  </a:ext>
                </a:extLst>
              </a:tr>
              <a:tr h="442219">
                <a:tc>
                  <a:txBody>
                    <a:bodyPr/>
                    <a:lstStyle/>
                    <a:p>
                      <a:pPr algn="l" fontAlgn="b"/>
                      <a:r>
                        <a:rPr lang="en-US" sz="2000" b="1" u="none" strike="noStrike">
                          <a:effectLst/>
                        </a:rPr>
                        <a:t>2019</a:t>
                      </a:r>
                      <a:endParaRPr lang="en-US" sz="20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b="0" u="none" strike="noStrike">
                          <a:effectLst/>
                        </a:rPr>
                        <a:t>14.024</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ctr"/>
                      <a:r>
                        <a:rPr lang="en-US" sz="2000" b="0" u="none" strike="noStrike" dirty="0">
                          <a:effectLst/>
                        </a:rPr>
                        <a:t>2.636.565.724</a:t>
                      </a:r>
                      <a:endParaRPr lang="en-US" sz="20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985649239"/>
                  </a:ext>
                </a:extLst>
              </a:tr>
              <a:tr h="286614">
                <a:tc>
                  <a:txBody>
                    <a:bodyPr/>
                    <a:lstStyle/>
                    <a:p>
                      <a:pPr algn="l" fontAlgn="b"/>
                      <a:r>
                        <a:rPr lang="en-US" sz="2000" b="1" u="none" strike="noStrike">
                          <a:effectLst/>
                        </a:rPr>
                        <a:t>2020</a:t>
                      </a:r>
                      <a:endParaRPr lang="en-US" sz="20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b="0" u="none" strike="noStrike">
                          <a:effectLst/>
                        </a:rPr>
                        <a:t>13.979</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pt-BR" sz="2000" b="0" i="0" u="none" strike="noStrike" dirty="0" smtClean="0">
                          <a:solidFill>
                            <a:srgbClr val="C00000"/>
                          </a:solidFill>
                          <a:effectLst/>
                          <a:latin typeface="Calibri" panose="020F0502020204030204" pitchFamily="34" charset="0"/>
                        </a:rPr>
                        <a:t>????</a:t>
                      </a:r>
                      <a:endParaRPr lang="en-US" sz="2000" b="0" i="0" u="none" strike="noStrike" dirty="0">
                        <a:solidFill>
                          <a:srgbClr val="C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818010186"/>
                  </a:ext>
                </a:extLst>
              </a:tr>
            </a:tbl>
          </a:graphicData>
        </a:graphic>
      </p:graphicFrame>
      <p:sp>
        <p:nvSpPr>
          <p:cNvPr id="15" name="Oval 14"/>
          <p:cNvSpPr/>
          <p:nvPr/>
        </p:nvSpPr>
        <p:spPr>
          <a:xfrm>
            <a:off x="9039225" y="4962525"/>
            <a:ext cx="1009650" cy="40005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3028949" y="4695825"/>
            <a:ext cx="3993738" cy="342900"/>
          </a:xfrm>
          <a:prstGeom prst="rightArrow">
            <a:avLst>
              <a:gd name="adj1" fmla="val 3852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9944100" y="4572000"/>
            <a:ext cx="1883186" cy="390525"/>
          </a:xfrm>
          <a:prstGeom prst="ellipse">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1430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t-BR" dirty="0" smtClean="0"/>
              <a:t>menos gente usando ônibus</a:t>
            </a:r>
            <a:endParaRPr lang="en-US" dirty="0"/>
          </a:p>
        </p:txBody>
      </p:sp>
      <p:sp>
        <p:nvSpPr>
          <p:cNvPr id="3" name="Text Placeholder 2"/>
          <p:cNvSpPr>
            <a:spLocks noGrp="1"/>
          </p:cNvSpPr>
          <p:nvPr>
            <p:ph type="body" idx="1"/>
          </p:nvPr>
        </p:nvSpPr>
        <p:spPr/>
        <p:txBody>
          <a:bodyPr>
            <a:normAutofit/>
          </a:bodyPr>
          <a:lstStyle/>
          <a:p>
            <a:r>
              <a:rPr lang="pt-BR" dirty="0" smtClean="0"/>
              <a:t>População de São Paulo cresceu,...</a:t>
            </a:r>
            <a:endParaRPr lang="en-US" dirty="0"/>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3604324476"/>
              </p:ext>
            </p:extLst>
          </p:nvPr>
        </p:nvGraphicFramePr>
        <p:xfrm>
          <a:off x="1332411" y="2743200"/>
          <a:ext cx="3840480" cy="2064839"/>
        </p:xfrm>
        <a:graphic>
          <a:graphicData uri="http://schemas.openxmlformats.org/drawingml/2006/table">
            <a:tbl>
              <a:tblPr>
                <a:tableStyleId>{5C22544A-7EE6-4342-B048-85BDC9FD1C3A}</a:tableStyleId>
              </a:tblPr>
              <a:tblGrid>
                <a:gridCol w="1418023">
                  <a:extLst>
                    <a:ext uri="{9D8B030D-6E8A-4147-A177-3AD203B41FA5}">
                      <a16:colId xmlns:a16="http://schemas.microsoft.com/office/drawing/2014/main" val="328922799"/>
                    </a:ext>
                  </a:extLst>
                </a:gridCol>
                <a:gridCol w="2422457">
                  <a:extLst>
                    <a:ext uri="{9D8B030D-6E8A-4147-A177-3AD203B41FA5}">
                      <a16:colId xmlns:a16="http://schemas.microsoft.com/office/drawing/2014/main" val="402550988"/>
                    </a:ext>
                  </a:extLst>
                </a:gridCol>
              </a:tblGrid>
              <a:tr h="755360">
                <a:tc>
                  <a:txBody>
                    <a:bodyPr/>
                    <a:lstStyle/>
                    <a:p>
                      <a:pPr algn="ctr" fontAlgn="b"/>
                      <a:r>
                        <a:rPr lang="pt-BR" sz="2400" b="0" i="0" u="none" strike="noStrike" dirty="0" smtClean="0">
                          <a:solidFill>
                            <a:srgbClr val="000000"/>
                          </a:solidFill>
                          <a:effectLst/>
                          <a:latin typeface="Calibri" panose="020F0502020204030204" pitchFamily="34" charset="0"/>
                        </a:rPr>
                        <a:t>Estimativa do IBGE</a:t>
                      </a:r>
                      <a:endParaRPr lang="en-US" sz="2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pt-BR" sz="2400" b="1" u="none" strike="noStrike" dirty="0">
                          <a:effectLst/>
                        </a:rPr>
                        <a:t>população da cidade de SP</a:t>
                      </a:r>
                      <a:endParaRPr lang="pt-BR" sz="24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60531992"/>
                  </a:ext>
                </a:extLst>
              </a:tr>
              <a:tr h="377679">
                <a:tc>
                  <a:txBody>
                    <a:bodyPr/>
                    <a:lstStyle/>
                    <a:p>
                      <a:pPr algn="ctr" fontAlgn="b"/>
                      <a:r>
                        <a:rPr lang="en-US" sz="2400" b="1" u="none" strike="noStrike" dirty="0">
                          <a:effectLst/>
                        </a:rPr>
                        <a:t>2013</a:t>
                      </a:r>
                      <a:endParaRPr lang="en-US" sz="2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b="0" u="none" strike="noStrike" dirty="0">
                          <a:effectLst/>
                        </a:rPr>
                        <a:t>11.821.876</a:t>
                      </a:r>
                      <a:endParaRPr lang="en-US" sz="2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148794113"/>
                  </a:ext>
                </a:extLst>
              </a:tr>
              <a:tr h="377679">
                <a:tc>
                  <a:txBody>
                    <a:bodyPr/>
                    <a:lstStyle/>
                    <a:p>
                      <a:pPr algn="ctr" fontAlgn="b"/>
                      <a:r>
                        <a:rPr lang="en-US" sz="2400" b="1" u="none" strike="noStrike" dirty="0">
                          <a:effectLst/>
                        </a:rPr>
                        <a:t>2019</a:t>
                      </a:r>
                      <a:endParaRPr lang="en-US" sz="2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b="0" u="none" strike="noStrike" dirty="0">
                          <a:effectLst/>
                        </a:rPr>
                        <a:t>12.252.023</a:t>
                      </a:r>
                      <a:endParaRPr lang="en-US" sz="2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71676440"/>
                  </a:ext>
                </a:extLst>
              </a:tr>
              <a:tr h="554121">
                <a:tc>
                  <a:txBody>
                    <a:bodyPr/>
                    <a:lstStyle/>
                    <a:p>
                      <a:pPr algn="ctr" fontAlgn="b"/>
                      <a:r>
                        <a:rPr lang="en-US" sz="2400" b="1" u="none" strike="noStrike" dirty="0" err="1">
                          <a:effectLst/>
                        </a:rPr>
                        <a:t>aumento</a:t>
                      </a:r>
                      <a:endParaRPr lang="en-US" sz="2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b="0" u="none" strike="noStrike" dirty="0">
                          <a:solidFill>
                            <a:srgbClr val="00B050"/>
                          </a:solidFill>
                          <a:effectLst/>
                        </a:rPr>
                        <a:t>430.147</a:t>
                      </a:r>
                      <a:endParaRPr lang="en-US" sz="2400" b="0" i="0" u="none" strike="noStrike" dirty="0">
                        <a:solidFill>
                          <a:srgbClr val="00B05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557809959"/>
                  </a:ext>
                </a:extLst>
              </a:tr>
            </a:tbl>
          </a:graphicData>
        </a:graphic>
      </p:graphicFrame>
      <p:sp>
        <p:nvSpPr>
          <p:cNvPr id="5" name="Text Placeholder 4"/>
          <p:cNvSpPr>
            <a:spLocks noGrp="1"/>
          </p:cNvSpPr>
          <p:nvPr>
            <p:ph type="body" sz="quarter" idx="3"/>
          </p:nvPr>
        </p:nvSpPr>
        <p:spPr>
          <a:xfrm>
            <a:off x="5830824" y="2128209"/>
            <a:ext cx="5297424" cy="476359"/>
          </a:xfrm>
        </p:spPr>
        <p:txBody>
          <a:bodyPr>
            <a:normAutofit fontScale="92500"/>
          </a:bodyPr>
          <a:lstStyle/>
          <a:p>
            <a:r>
              <a:rPr lang="pt-BR" dirty="0" smtClean="0"/>
              <a:t>... mas o número de passageiros diminuiu</a:t>
            </a:r>
            <a:endParaRPr lang="en-US" dirty="0"/>
          </a:p>
        </p:txBody>
      </p:sp>
      <p:sp>
        <p:nvSpPr>
          <p:cNvPr id="10" name="Text Placeholder 2"/>
          <p:cNvSpPr txBox="1">
            <a:spLocks/>
          </p:cNvSpPr>
          <p:nvPr/>
        </p:nvSpPr>
        <p:spPr>
          <a:xfrm>
            <a:off x="2229394" y="4862903"/>
            <a:ext cx="1915886" cy="9222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200"/>
              </a:spcBef>
              <a:buClr>
                <a:schemeClr val="accent1">
                  <a:lumMod val="75000"/>
                </a:schemeClr>
              </a:buClr>
              <a:buSzPct val="85000"/>
              <a:buFont typeface="Wingdings" pitchFamily="2" charset="2"/>
              <a:buNone/>
              <a:defRPr sz="2000" b="1" kern="1200">
                <a:solidFill>
                  <a:schemeClr val="accent1">
                    <a:lumMod val="75000"/>
                  </a:schemeClr>
                </a:solidFill>
                <a:latin typeface="+mn-lt"/>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9pPr>
          </a:lstStyle>
          <a:p>
            <a:pPr algn="ctr"/>
            <a:r>
              <a:rPr lang="pt-BR" sz="2800" dirty="0" smtClean="0">
                <a:solidFill>
                  <a:srgbClr val="00B050"/>
                </a:solidFill>
              </a:rPr>
              <a:t>aumento </a:t>
            </a:r>
            <a:br>
              <a:rPr lang="pt-BR" sz="2800" dirty="0" smtClean="0">
                <a:solidFill>
                  <a:srgbClr val="00B050"/>
                </a:solidFill>
              </a:rPr>
            </a:br>
            <a:r>
              <a:rPr lang="pt-BR" sz="2800" dirty="0" smtClean="0">
                <a:solidFill>
                  <a:srgbClr val="00B050"/>
                </a:solidFill>
              </a:rPr>
              <a:t>de 3,6%</a:t>
            </a:r>
            <a:endParaRPr lang="en-US" sz="2800" dirty="0">
              <a:solidFill>
                <a:srgbClr val="00B050"/>
              </a:solidFill>
            </a:endParaRPr>
          </a:p>
        </p:txBody>
      </p:sp>
      <p:graphicFrame>
        <p:nvGraphicFramePr>
          <p:cNvPr id="12" name="Content Placeholder 8"/>
          <p:cNvGraphicFramePr>
            <a:graphicFrameLocks/>
          </p:cNvGraphicFramePr>
          <p:nvPr>
            <p:extLst>
              <p:ext uri="{D42A27DB-BD31-4B8C-83A1-F6EECF244321}">
                <p14:modId xmlns:p14="http://schemas.microsoft.com/office/powerpoint/2010/main" val="665323729"/>
              </p:ext>
            </p:extLst>
          </p:nvPr>
        </p:nvGraphicFramePr>
        <p:xfrm>
          <a:off x="6551457" y="2722568"/>
          <a:ext cx="3840480" cy="2106102"/>
        </p:xfrm>
        <a:graphic>
          <a:graphicData uri="http://schemas.openxmlformats.org/drawingml/2006/table">
            <a:tbl>
              <a:tblPr>
                <a:tableStyleId>{5C22544A-7EE6-4342-B048-85BDC9FD1C3A}</a:tableStyleId>
              </a:tblPr>
              <a:tblGrid>
                <a:gridCol w="1418023">
                  <a:extLst>
                    <a:ext uri="{9D8B030D-6E8A-4147-A177-3AD203B41FA5}">
                      <a16:colId xmlns:a16="http://schemas.microsoft.com/office/drawing/2014/main" val="328922799"/>
                    </a:ext>
                  </a:extLst>
                </a:gridCol>
                <a:gridCol w="2422457">
                  <a:extLst>
                    <a:ext uri="{9D8B030D-6E8A-4147-A177-3AD203B41FA5}">
                      <a16:colId xmlns:a16="http://schemas.microsoft.com/office/drawing/2014/main" val="402550988"/>
                    </a:ext>
                  </a:extLst>
                </a:gridCol>
              </a:tblGrid>
              <a:tr h="840216">
                <a:tc>
                  <a:txBody>
                    <a:bodyPr/>
                    <a:lstStyle/>
                    <a:p>
                      <a:pPr algn="ctr" fontAlgn="b"/>
                      <a:r>
                        <a:rPr lang="pt-BR" sz="2400" b="0" i="0" u="none" strike="noStrike" dirty="0" smtClean="0">
                          <a:solidFill>
                            <a:srgbClr val="000000"/>
                          </a:solidFill>
                          <a:effectLst/>
                          <a:latin typeface="Calibri" panose="020F0502020204030204" pitchFamily="34" charset="0"/>
                        </a:rPr>
                        <a:t>Dados</a:t>
                      </a:r>
                      <a:r>
                        <a:rPr lang="pt-BR" sz="2400" b="0" i="0" u="none" strike="noStrike" baseline="0" dirty="0" smtClean="0">
                          <a:solidFill>
                            <a:srgbClr val="000000"/>
                          </a:solidFill>
                          <a:effectLst/>
                          <a:latin typeface="Calibri" panose="020F0502020204030204" pitchFamily="34" charset="0"/>
                        </a:rPr>
                        <a:t> da SPTrans</a:t>
                      </a:r>
                      <a:endParaRPr lang="en-US" sz="2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pt-BR" sz="2400" b="1" u="none" strike="noStrike" dirty="0" smtClean="0">
                          <a:effectLst/>
                        </a:rPr>
                        <a:t>Passageiros  por ano</a:t>
                      </a:r>
                      <a:endParaRPr lang="pt-BR" sz="24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60531992"/>
                  </a:ext>
                </a:extLst>
              </a:tr>
              <a:tr h="353827">
                <a:tc>
                  <a:txBody>
                    <a:bodyPr/>
                    <a:lstStyle/>
                    <a:p>
                      <a:pPr algn="ctr" fontAlgn="b"/>
                      <a:r>
                        <a:rPr lang="en-US" sz="2400" b="1" u="none" strike="noStrike" dirty="0">
                          <a:effectLst/>
                        </a:rPr>
                        <a:t>2013</a:t>
                      </a:r>
                      <a:endParaRPr lang="en-US" sz="2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b="0" u="none" strike="noStrike" smtClean="0">
                          <a:effectLst/>
                        </a:rPr>
                        <a:t>2.924.212.465</a:t>
                      </a:r>
                      <a:endParaRPr lang="en-US" sz="2400" b="0" u="none" strike="noStrike" dirty="0">
                        <a:effectLst/>
                      </a:endParaRPr>
                    </a:p>
                  </a:txBody>
                  <a:tcPr marL="7620" marR="7620" marT="7620" marB="0" anchor="b"/>
                </a:tc>
                <a:extLst>
                  <a:ext uri="{0D108BD9-81ED-4DB2-BD59-A6C34878D82A}">
                    <a16:rowId xmlns:a16="http://schemas.microsoft.com/office/drawing/2014/main" val="3148794113"/>
                  </a:ext>
                </a:extLst>
              </a:tr>
              <a:tr h="353827">
                <a:tc>
                  <a:txBody>
                    <a:bodyPr/>
                    <a:lstStyle/>
                    <a:p>
                      <a:pPr algn="ctr" fontAlgn="b"/>
                      <a:r>
                        <a:rPr lang="en-US" sz="2400" b="1" u="none" strike="noStrike" dirty="0">
                          <a:effectLst/>
                        </a:rPr>
                        <a:t>2019</a:t>
                      </a:r>
                      <a:endParaRPr lang="en-US" sz="2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b="0" u="none" strike="noStrike" dirty="0" smtClean="0">
                          <a:effectLst/>
                        </a:rPr>
                        <a:t>2.636.565.724</a:t>
                      </a:r>
                      <a:endParaRPr lang="en-US" sz="2400" b="0" u="none" strike="noStrike" dirty="0">
                        <a:effectLst/>
                      </a:endParaRPr>
                    </a:p>
                  </a:txBody>
                  <a:tcPr marL="7620" marR="7620" marT="7620" marB="0" anchor="b"/>
                </a:tc>
                <a:extLst>
                  <a:ext uri="{0D108BD9-81ED-4DB2-BD59-A6C34878D82A}">
                    <a16:rowId xmlns:a16="http://schemas.microsoft.com/office/drawing/2014/main" val="1971676440"/>
                  </a:ext>
                </a:extLst>
              </a:tr>
              <a:tr h="519126">
                <a:tc>
                  <a:txBody>
                    <a:bodyPr/>
                    <a:lstStyle/>
                    <a:p>
                      <a:pPr algn="ctr" fontAlgn="b"/>
                      <a:r>
                        <a:rPr lang="en-US" sz="2400" b="1" u="none" strike="noStrike" dirty="0" err="1" smtClean="0">
                          <a:effectLst/>
                        </a:rPr>
                        <a:t>redução</a:t>
                      </a:r>
                      <a:endParaRPr lang="en-US" sz="2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b="0" u="none" strike="noStrike" dirty="0" smtClean="0">
                          <a:solidFill>
                            <a:srgbClr val="FF0000"/>
                          </a:solidFill>
                          <a:effectLst/>
                        </a:rPr>
                        <a:t>287.646.741</a:t>
                      </a:r>
                    </a:p>
                  </a:txBody>
                  <a:tcPr marL="7620" marR="7620" marT="7620" marB="0" anchor="b"/>
                </a:tc>
                <a:extLst>
                  <a:ext uri="{0D108BD9-81ED-4DB2-BD59-A6C34878D82A}">
                    <a16:rowId xmlns:a16="http://schemas.microsoft.com/office/drawing/2014/main" val="1557809959"/>
                  </a:ext>
                </a:extLst>
              </a:tr>
            </a:tbl>
          </a:graphicData>
        </a:graphic>
      </p:graphicFrame>
      <p:sp>
        <p:nvSpPr>
          <p:cNvPr id="13" name="Text Placeholder 2"/>
          <p:cNvSpPr txBox="1">
            <a:spLocks/>
          </p:cNvSpPr>
          <p:nvPr/>
        </p:nvSpPr>
        <p:spPr>
          <a:xfrm>
            <a:off x="7513754" y="4862903"/>
            <a:ext cx="1915886" cy="9222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200"/>
              </a:spcBef>
              <a:buClr>
                <a:schemeClr val="accent1">
                  <a:lumMod val="75000"/>
                </a:schemeClr>
              </a:buClr>
              <a:buSzPct val="85000"/>
              <a:buFont typeface="Wingdings" pitchFamily="2" charset="2"/>
              <a:buNone/>
              <a:defRPr sz="2000" b="1" kern="1200">
                <a:solidFill>
                  <a:schemeClr val="accent1">
                    <a:lumMod val="75000"/>
                  </a:schemeClr>
                </a:solidFill>
                <a:latin typeface="+mn-lt"/>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9pPr>
          </a:lstStyle>
          <a:p>
            <a:pPr algn="ctr"/>
            <a:r>
              <a:rPr lang="pt-BR" sz="2800" dirty="0" smtClean="0">
                <a:solidFill>
                  <a:srgbClr val="FF0000"/>
                </a:solidFill>
              </a:rPr>
              <a:t>redução </a:t>
            </a:r>
            <a:br>
              <a:rPr lang="pt-BR" sz="2800" dirty="0" smtClean="0">
                <a:solidFill>
                  <a:srgbClr val="FF0000"/>
                </a:solidFill>
              </a:rPr>
            </a:br>
            <a:r>
              <a:rPr lang="pt-BR" sz="2800" dirty="0" smtClean="0">
                <a:solidFill>
                  <a:srgbClr val="FF0000"/>
                </a:solidFill>
              </a:rPr>
              <a:t>de 9,8%</a:t>
            </a:r>
            <a:endParaRPr lang="en-US" sz="2800" dirty="0">
              <a:solidFill>
                <a:srgbClr val="FF0000"/>
              </a:solidFill>
            </a:endParaRPr>
          </a:p>
        </p:txBody>
      </p:sp>
    </p:spTree>
    <p:extLst>
      <p:ext uri="{BB962C8B-B14F-4D97-AF65-F5344CB8AC3E}">
        <p14:creationId xmlns:p14="http://schemas.microsoft.com/office/powerpoint/2010/main" val="356273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310" y="222904"/>
            <a:ext cx="10414145" cy="1711036"/>
          </a:xfrm>
        </p:spPr>
        <p:txBody>
          <a:bodyPr/>
          <a:lstStyle/>
          <a:p>
            <a:r>
              <a:rPr lang="pt-BR" dirty="0" smtClean="0"/>
              <a:t>Repressão </a:t>
            </a:r>
            <a:endParaRPr lang="en-US" dirty="0"/>
          </a:p>
        </p:txBody>
      </p:sp>
      <p:sp>
        <p:nvSpPr>
          <p:cNvPr id="3" name="Text Placeholder 2"/>
          <p:cNvSpPr>
            <a:spLocks noGrp="1"/>
          </p:cNvSpPr>
          <p:nvPr>
            <p:ph type="body" idx="1"/>
          </p:nvPr>
        </p:nvSpPr>
        <p:spPr>
          <a:xfrm>
            <a:off x="5539475" y="5733806"/>
            <a:ext cx="5684565" cy="698881"/>
          </a:xfrm>
        </p:spPr>
        <p:txBody>
          <a:bodyPr>
            <a:normAutofit fontScale="92500" lnSpcReduction="20000"/>
          </a:bodyPr>
          <a:lstStyle/>
          <a:p>
            <a:pPr algn="r"/>
            <a:r>
              <a:rPr lang="en-US" dirty="0" smtClean="0"/>
              <a:t>	</a:t>
            </a:r>
            <a:r>
              <a:rPr lang="en-US" dirty="0" err="1" smtClean="0"/>
              <a:t>Fotos</a:t>
            </a:r>
            <a:r>
              <a:rPr lang="en-US" dirty="0" smtClean="0"/>
              <a:t> : Daniel Arroyo</a:t>
            </a:r>
          </a:p>
          <a:p>
            <a:pPr algn="r"/>
            <a:r>
              <a:rPr lang="en-US" dirty="0" smtClean="0"/>
              <a:t>|Ponte </a:t>
            </a:r>
            <a:r>
              <a:rPr lang="en-US" dirty="0" err="1"/>
              <a:t>Jornalismo</a:t>
            </a:r>
            <a:endParaRPr lang="en-US" dirty="0"/>
          </a:p>
        </p:txBody>
      </p:sp>
      <p:pic>
        <p:nvPicPr>
          <p:cNvPr id="7" name="Picture 6"/>
          <p:cNvPicPr>
            <a:picLocks noChangeAspect="1"/>
          </p:cNvPicPr>
          <p:nvPr/>
        </p:nvPicPr>
        <p:blipFill>
          <a:blip r:embed="rId2"/>
          <a:stretch>
            <a:fillRect/>
          </a:stretch>
        </p:blipFill>
        <p:spPr>
          <a:xfrm>
            <a:off x="8396758" y="668712"/>
            <a:ext cx="2827283" cy="5065094"/>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4332" y="95148"/>
            <a:ext cx="2750331" cy="1838792"/>
          </a:xfrm>
          <a:prstGeom prst="rect">
            <a:avLst/>
          </a:prstGeom>
        </p:spPr>
      </p:pic>
      <p:sp>
        <p:nvSpPr>
          <p:cNvPr id="12" name="Rectangle 11"/>
          <p:cNvSpPr/>
          <p:nvPr/>
        </p:nvSpPr>
        <p:spPr>
          <a:xfrm>
            <a:off x="618310" y="1611086"/>
            <a:ext cx="7498079" cy="2308324"/>
          </a:xfrm>
          <a:prstGeom prst="rect">
            <a:avLst/>
          </a:prstGeom>
        </p:spPr>
        <p:txBody>
          <a:bodyPr wrap="square">
            <a:spAutoFit/>
          </a:bodyPr>
          <a:lstStyle/>
          <a:p>
            <a:r>
              <a:rPr lang="pt-BR" b="1" dirty="0" smtClean="0"/>
              <a:t>Em 18 </a:t>
            </a:r>
            <a:r>
              <a:rPr lang="pt-BR" b="1" dirty="0"/>
              <a:t>de janeiro de </a:t>
            </a:r>
            <a:r>
              <a:rPr lang="pt-BR" b="1" dirty="0" smtClean="0"/>
              <a:t>2019, João Doria promulga </a:t>
            </a:r>
            <a:br>
              <a:rPr lang="pt-BR" b="1" dirty="0" smtClean="0"/>
            </a:br>
            <a:r>
              <a:rPr lang="pt-BR" b="1" dirty="0" smtClean="0">
                <a:solidFill>
                  <a:srgbClr val="C15D42"/>
                </a:solidFill>
              </a:rPr>
              <a:t>decreto nº 64.074</a:t>
            </a:r>
            <a:r>
              <a:rPr lang="pt-BR" b="1" dirty="0" smtClean="0"/>
              <a:t>, </a:t>
            </a:r>
            <a:r>
              <a:rPr lang="pt-BR" b="1" dirty="0"/>
              <a:t>que </a:t>
            </a:r>
            <a:r>
              <a:rPr lang="pt-BR" b="1" dirty="0" smtClean="0"/>
              <a:t>regulamenta a </a:t>
            </a:r>
            <a:r>
              <a:rPr lang="pt-BR" b="1" dirty="0" smtClean="0">
                <a:solidFill>
                  <a:srgbClr val="C15D42"/>
                </a:solidFill>
              </a:rPr>
              <a:t>lei </a:t>
            </a:r>
            <a:r>
              <a:rPr lang="pt-BR" b="1" dirty="0">
                <a:solidFill>
                  <a:srgbClr val="C15D42"/>
                </a:solidFill>
              </a:rPr>
              <a:t>15.556 de 2014 </a:t>
            </a:r>
            <a:endParaRPr lang="pt-BR" b="1" dirty="0" smtClean="0">
              <a:solidFill>
                <a:srgbClr val="C15D42"/>
              </a:solidFill>
            </a:endParaRPr>
          </a:p>
          <a:p>
            <a:endParaRPr lang="pt-BR" b="1" dirty="0"/>
          </a:p>
          <a:p>
            <a:r>
              <a:rPr lang="pt-BR" b="1" dirty="0"/>
              <a:t>E</a:t>
            </a:r>
            <a:r>
              <a:rPr lang="pt-BR" b="1" dirty="0" smtClean="0"/>
              <a:t>stabelece </a:t>
            </a:r>
            <a:r>
              <a:rPr lang="pt-BR" b="1" dirty="0"/>
              <a:t>que manifestações com mais de 300 pessoas devem ter aviso prévio de 5 </a:t>
            </a:r>
            <a:r>
              <a:rPr lang="pt-BR" b="1" dirty="0" smtClean="0"/>
              <a:t>dias, </a:t>
            </a:r>
            <a:r>
              <a:rPr lang="pt-BR" b="1" dirty="0"/>
              <a:t>e </a:t>
            </a:r>
            <a:r>
              <a:rPr lang="pt-BR" b="1" dirty="0" smtClean="0"/>
              <a:t>que </a:t>
            </a:r>
            <a:r>
              <a:rPr lang="pt-BR" b="1" dirty="0"/>
              <a:t>trajeto </a:t>
            </a:r>
            <a:r>
              <a:rPr lang="pt-BR" b="1" dirty="0" smtClean="0"/>
              <a:t>deve </a:t>
            </a:r>
            <a:r>
              <a:rPr lang="pt-BR" b="1" dirty="0"/>
              <a:t>ser </a:t>
            </a:r>
            <a:r>
              <a:rPr lang="pt-BR" b="1" dirty="0" smtClean="0"/>
              <a:t>autorizado</a:t>
            </a:r>
          </a:p>
          <a:p>
            <a:endParaRPr lang="pt-BR" b="1" dirty="0" smtClean="0"/>
          </a:p>
          <a:p>
            <a:r>
              <a:rPr lang="pt-BR" b="1" dirty="0" smtClean="0"/>
              <a:t>Criminaliza uso de máscaras (desobediência civil), </a:t>
            </a:r>
          </a:p>
          <a:p>
            <a:r>
              <a:rPr lang="pt-BR" b="1" dirty="0" smtClean="0"/>
              <a:t>e iguala porte de objetos ao de armas</a:t>
            </a:r>
          </a:p>
        </p:txBody>
      </p:sp>
      <p:pic>
        <p:nvPicPr>
          <p:cNvPr id="16" name="Picture 15"/>
          <p:cNvPicPr>
            <a:picLocks noChangeAspect="1"/>
          </p:cNvPicPr>
          <p:nvPr/>
        </p:nvPicPr>
        <p:blipFill>
          <a:blip r:embed="rId4"/>
          <a:stretch>
            <a:fillRect/>
          </a:stretch>
        </p:blipFill>
        <p:spPr>
          <a:xfrm>
            <a:off x="5476761" y="3919410"/>
            <a:ext cx="2868289" cy="2817223"/>
          </a:xfrm>
          <a:prstGeom prst="rect">
            <a:avLst/>
          </a:prstGeom>
        </p:spPr>
      </p:pic>
      <p:sp>
        <p:nvSpPr>
          <p:cNvPr id="17" name="Rectangle 16"/>
          <p:cNvSpPr/>
          <p:nvPr/>
        </p:nvSpPr>
        <p:spPr>
          <a:xfrm>
            <a:off x="714102" y="4058379"/>
            <a:ext cx="5834743" cy="2585323"/>
          </a:xfrm>
          <a:prstGeom prst="rect">
            <a:avLst/>
          </a:prstGeom>
        </p:spPr>
        <p:txBody>
          <a:bodyPr wrap="square">
            <a:spAutoFit/>
          </a:bodyPr>
          <a:lstStyle/>
          <a:p>
            <a:r>
              <a:rPr lang="en-US" dirty="0" smtClean="0"/>
              <a:t>23/01/19 </a:t>
            </a:r>
            <a:r>
              <a:rPr lang="en-US" dirty="0" err="1" smtClean="0"/>
              <a:t>Organizações</a:t>
            </a:r>
            <a:r>
              <a:rPr lang="en-US" dirty="0" smtClean="0"/>
              <a:t> </a:t>
            </a:r>
            <a:r>
              <a:rPr lang="en-US" dirty="0" err="1" smtClean="0"/>
              <a:t>denunciam</a:t>
            </a:r>
            <a:r>
              <a:rPr lang="en-US" dirty="0" smtClean="0"/>
              <a:t> para</a:t>
            </a:r>
          </a:p>
          <a:p>
            <a:r>
              <a:rPr lang="en-US" dirty="0" smtClean="0"/>
              <a:t>Clement </a:t>
            </a:r>
            <a:r>
              <a:rPr lang="en-US" dirty="0" err="1" smtClean="0"/>
              <a:t>Voule</a:t>
            </a:r>
            <a:r>
              <a:rPr lang="en-US" dirty="0" smtClean="0"/>
              <a:t>, relator da ONU, e </a:t>
            </a:r>
            <a:r>
              <a:rPr lang="en-US" dirty="0" err="1" smtClean="0"/>
              <a:t>pedem</a:t>
            </a:r>
            <a:r>
              <a:rPr lang="en-US" dirty="0" smtClean="0"/>
              <a:t>:   </a:t>
            </a:r>
          </a:p>
          <a:p>
            <a:endParaRPr lang="en-US" dirty="0" smtClean="0"/>
          </a:p>
          <a:p>
            <a:pPr marL="285750" indent="-285750">
              <a:buFont typeface="Arial" panose="020B0604020202020204" pitchFamily="34" charset="0"/>
              <a:buChar char="•"/>
            </a:pPr>
            <a:r>
              <a:rPr lang="en-US" dirty="0" err="1" smtClean="0"/>
              <a:t>Fim</a:t>
            </a:r>
            <a:r>
              <a:rPr lang="en-US" dirty="0" smtClean="0"/>
              <a:t> das </a:t>
            </a:r>
            <a:r>
              <a:rPr lang="en-US" dirty="0" err="1" smtClean="0"/>
              <a:t>prisões</a:t>
            </a:r>
            <a:r>
              <a:rPr lang="en-US" dirty="0" smtClean="0"/>
              <a:t> </a:t>
            </a:r>
            <a:r>
              <a:rPr lang="en-US" dirty="0" err="1" smtClean="0"/>
              <a:t>arbitrárias</a:t>
            </a:r>
            <a:endParaRPr lang="en-US" dirty="0" smtClean="0"/>
          </a:p>
          <a:p>
            <a:pPr marL="285750" indent="-285750">
              <a:buFont typeface="Arial" panose="020B0604020202020204" pitchFamily="34" charset="0"/>
              <a:buChar char="•"/>
            </a:pPr>
            <a:r>
              <a:rPr lang="en-US" dirty="0" err="1" smtClean="0"/>
              <a:t>Fim</a:t>
            </a:r>
            <a:r>
              <a:rPr lang="en-US" dirty="0" smtClean="0"/>
              <a:t> da </a:t>
            </a:r>
            <a:r>
              <a:rPr lang="en-US" dirty="0" err="1" smtClean="0"/>
              <a:t>vigilância</a:t>
            </a:r>
            <a:r>
              <a:rPr lang="en-US" dirty="0" smtClean="0"/>
              <a:t> </a:t>
            </a:r>
            <a:r>
              <a:rPr lang="en-US" dirty="0" err="1" smtClean="0"/>
              <a:t>durante</a:t>
            </a:r>
            <a:r>
              <a:rPr lang="en-US" dirty="0" smtClean="0"/>
              <a:t> </a:t>
            </a:r>
            <a:r>
              <a:rPr lang="en-US" dirty="0" err="1" smtClean="0"/>
              <a:t>os</a:t>
            </a:r>
            <a:r>
              <a:rPr lang="en-US" dirty="0" smtClean="0"/>
              <a:t> </a:t>
            </a:r>
            <a:r>
              <a:rPr lang="en-US" dirty="0" err="1" smtClean="0"/>
              <a:t>protestos</a:t>
            </a:r>
            <a:endParaRPr lang="en-US" dirty="0" smtClean="0"/>
          </a:p>
          <a:p>
            <a:pPr marL="285750" indent="-285750">
              <a:buFont typeface="Arial" panose="020B0604020202020204" pitchFamily="34" charset="0"/>
              <a:buChar char="•"/>
            </a:pPr>
            <a:r>
              <a:rPr lang="en-US" dirty="0" err="1" smtClean="0"/>
              <a:t>Fim</a:t>
            </a:r>
            <a:r>
              <a:rPr lang="en-US" dirty="0" smtClean="0"/>
              <a:t> das </a:t>
            </a:r>
            <a:r>
              <a:rPr lang="en-US" dirty="0" err="1" smtClean="0"/>
              <a:t>buscas</a:t>
            </a:r>
            <a:r>
              <a:rPr lang="en-US" dirty="0" smtClean="0"/>
              <a:t> </a:t>
            </a:r>
            <a:r>
              <a:rPr lang="en-US" dirty="0" err="1" smtClean="0"/>
              <a:t>arbitrárias</a:t>
            </a:r>
            <a:r>
              <a:rPr lang="en-US" dirty="0" smtClean="0"/>
              <a:t>  </a:t>
            </a:r>
            <a:endParaRPr lang="en-US" dirty="0"/>
          </a:p>
          <a:p>
            <a:pPr marL="285750" indent="-285750">
              <a:buFont typeface="Arial" panose="020B0604020202020204" pitchFamily="34" charset="0"/>
              <a:buChar char="•"/>
            </a:pPr>
            <a:r>
              <a:rPr lang="en-US" dirty="0" err="1" smtClean="0"/>
              <a:t>Fim</a:t>
            </a:r>
            <a:r>
              <a:rPr lang="en-US" dirty="0" smtClean="0"/>
              <a:t> do </a:t>
            </a:r>
            <a:r>
              <a:rPr lang="en-US" dirty="0" err="1" smtClean="0"/>
              <a:t>uso</a:t>
            </a:r>
            <a:r>
              <a:rPr lang="en-US" dirty="0" smtClean="0"/>
              <a:t> de </a:t>
            </a:r>
            <a:r>
              <a:rPr lang="en-US" dirty="0" err="1" smtClean="0"/>
              <a:t>força</a:t>
            </a:r>
            <a:r>
              <a:rPr lang="en-US" dirty="0" smtClean="0"/>
              <a:t> </a:t>
            </a:r>
            <a:r>
              <a:rPr lang="en-US" dirty="0" err="1" smtClean="0"/>
              <a:t>desproporcional</a:t>
            </a:r>
            <a:endParaRPr lang="en-US" dirty="0" smtClean="0"/>
          </a:p>
          <a:p>
            <a:pPr marL="285750" indent="-285750">
              <a:buFont typeface="Arial" panose="020B0604020202020204" pitchFamily="34" charset="0"/>
              <a:buChar char="•"/>
            </a:pPr>
            <a:r>
              <a:rPr lang="en-US" dirty="0" err="1" smtClean="0"/>
              <a:t>Mediador</a:t>
            </a:r>
            <a:r>
              <a:rPr lang="en-US" dirty="0" smtClean="0"/>
              <a:t> que </a:t>
            </a:r>
            <a:r>
              <a:rPr lang="en-US" dirty="0" err="1" smtClean="0"/>
              <a:t>não</a:t>
            </a:r>
            <a:r>
              <a:rPr lang="en-US" dirty="0" smtClean="0"/>
              <a:t> </a:t>
            </a:r>
            <a:r>
              <a:rPr lang="en-US" dirty="0" err="1" smtClean="0"/>
              <a:t>seja</a:t>
            </a:r>
            <a:r>
              <a:rPr lang="en-US" dirty="0" smtClean="0"/>
              <a:t> da </a:t>
            </a:r>
            <a:r>
              <a:rPr lang="en-US" dirty="0" err="1" smtClean="0"/>
              <a:t>polícia</a:t>
            </a:r>
            <a:endParaRPr lang="en-US" dirty="0" smtClean="0"/>
          </a:p>
          <a:p>
            <a:pPr marL="285750" indent="-285750">
              <a:buFont typeface="Arial" panose="020B0604020202020204" pitchFamily="34" charset="0"/>
              <a:buChar char="•"/>
            </a:pPr>
            <a:r>
              <a:rPr lang="pt-BR" dirty="0" smtClean="0"/>
              <a:t>Identificação dos policiais nos atos</a:t>
            </a:r>
            <a:endParaRPr lang="en-US" dirty="0"/>
          </a:p>
        </p:txBody>
      </p:sp>
    </p:spTree>
    <p:extLst>
      <p:ext uri="{BB962C8B-B14F-4D97-AF65-F5344CB8AC3E}">
        <p14:creationId xmlns:p14="http://schemas.microsoft.com/office/powerpoint/2010/main" val="4127427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526180" y="4681303"/>
            <a:ext cx="2719457" cy="2156810"/>
          </a:xfrm>
          <a:prstGeom prst="rect">
            <a:avLst/>
          </a:prstGeom>
        </p:spPr>
      </p:pic>
      <p:pic>
        <p:nvPicPr>
          <p:cNvPr id="8" name="Picture 7"/>
          <p:cNvPicPr>
            <a:picLocks noChangeAspect="1"/>
          </p:cNvPicPr>
          <p:nvPr/>
        </p:nvPicPr>
        <p:blipFill>
          <a:blip r:embed="rId3"/>
          <a:stretch>
            <a:fillRect/>
          </a:stretch>
        </p:blipFill>
        <p:spPr>
          <a:xfrm>
            <a:off x="2494071" y="3424221"/>
            <a:ext cx="3593903" cy="3433779"/>
          </a:xfrm>
          <a:prstGeom prst="rect">
            <a:avLst/>
          </a:prstGeom>
        </p:spPr>
      </p:pic>
      <p:sp>
        <p:nvSpPr>
          <p:cNvPr id="2" name="Title 1"/>
          <p:cNvSpPr>
            <a:spLocks noGrp="1"/>
          </p:cNvSpPr>
          <p:nvPr>
            <p:ph type="title"/>
          </p:nvPr>
        </p:nvSpPr>
        <p:spPr>
          <a:xfrm>
            <a:off x="1576949" y="49843"/>
            <a:ext cx="10058400" cy="1609344"/>
          </a:xfrm>
        </p:spPr>
        <p:txBody>
          <a:bodyPr/>
          <a:lstStyle/>
          <a:p>
            <a:r>
              <a:rPr lang="pt-BR" b="1" dirty="0" smtClean="0">
                <a:latin typeface="AvenirNext LT Pro HeavyCn" panose="020B0906020202020204" pitchFamily="34" charset="0"/>
              </a:rPr>
              <a:t>Qual deve ser a prioridade?</a:t>
            </a:r>
            <a:endParaRPr lang="pt-BR" b="1" dirty="0">
              <a:latin typeface="AvenirNext LT Pro HeavyCn" panose="020B0906020202020204" pitchFamily="34" charset="0"/>
            </a:endParaRPr>
          </a:p>
        </p:txBody>
      </p:sp>
      <p:sp>
        <p:nvSpPr>
          <p:cNvPr id="3" name="Text Placeholder 2"/>
          <p:cNvSpPr>
            <a:spLocks noGrp="1"/>
          </p:cNvSpPr>
          <p:nvPr>
            <p:ph type="body" idx="1"/>
          </p:nvPr>
        </p:nvSpPr>
        <p:spPr>
          <a:xfrm>
            <a:off x="595087" y="1713325"/>
            <a:ext cx="4754880" cy="640080"/>
          </a:xfrm>
        </p:spPr>
        <p:txBody>
          <a:bodyPr>
            <a:normAutofit/>
          </a:bodyPr>
          <a:lstStyle/>
          <a:p>
            <a:r>
              <a:rPr lang="pt-BR" sz="2800" dirty="0" smtClean="0">
                <a:latin typeface="AvenirNext LT Pro HeavyCn" panose="020B0906020202020204" pitchFamily="34" charset="0"/>
              </a:rPr>
              <a:t>Transporte coletivo</a:t>
            </a:r>
            <a:endParaRPr lang="pt-BR" sz="2800" dirty="0">
              <a:latin typeface="AvenirNext LT Pro HeavyCn" panose="020B0906020202020204" pitchFamily="34" charset="0"/>
            </a:endParaRPr>
          </a:p>
        </p:txBody>
      </p:sp>
      <p:sp>
        <p:nvSpPr>
          <p:cNvPr id="4" name="Content Placeholder 3"/>
          <p:cNvSpPr>
            <a:spLocks noGrp="1"/>
          </p:cNvSpPr>
          <p:nvPr>
            <p:ph sz="half" idx="2"/>
          </p:nvPr>
        </p:nvSpPr>
        <p:spPr>
          <a:xfrm>
            <a:off x="566052" y="2473795"/>
            <a:ext cx="4754880" cy="3291840"/>
          </a:xfrm>
        </p:spPr>
        <p:txBody>
          <a:bodyPr/>
          <a:lstStyle/>
          <a:p>
            <a:r>
              <a:rPr lang="pt-BR" sz="2400" dirty="0" smtClean="0">
                <a:latin typeface="AvenirNext LT Pro HeavyCn" panose="020B0906020202020204" pitchFamily="34" charset="0"/>
              </a:rPr>
              <a:t>Mais eficiência, menos poluição</a:t>
            </a:r>
          </a:p>
          <a:p>
            <a:r>
              <a:rPr lang="pt-BR" sz="2400" dirty="0" smtClean="0">
                <a:latin typeface="AvenirNext LT Pro HeavyCn" panose="020B0906020202020204" pitchFamily="34" charset="0"/>
              </a:rPr>
              <a:t>Facilita intermodalidade</a:t>
            </a:r>
          </a:p>
          <a:p>
            <a:r>
              <a:rPr lang="pt-BR" sz="2400" dirty="0" smtClean="0">
                <a:latin typeface="AvenirNext LT Pro HeavyCn" panose="020B0906020202020204" pitchFamily="34" charset="0"/>
              </a:rPr>
              <a:t>Cidades </a:t>
            </a:r>
            <a:r>
              <a:rPr lang="pt-BR" sz="2400" dirty="0">
                <a:latin typeface="AvenirNext LT Pro HeavyCn" panose="020B0906020202020204" pitchFamily="34" charset="0"/>
              </a:rPr>
              <a:t>para pessoas</a:t>
            </a:r>
          </a:p>
          <a:p>
            <a:endParaRPr lang="pt-BR" dirty="0"/>
          </a:p>
        </p:txBody>
      </p:sp>
      <p:sp>
        <p:nvSpPr>
          <p:cNvPr id="5" name="Text Placeholder 4"/>
          <p:cNvSpPr>
            <a:spLocks noGrp="1"/>
          </p:cNvSpPr>
          <p:nvPr>
            <p:ph type="body" sz="quarter" idx="3"/>
          </p:nvPr>
        </p:nvSpPr>
        <p:spPr>
          <a:xfrm>
            <a:off x="6295316" y="1669584"/>
            <a:ext cx="6280675" cy="640080"/>
          </a:xfrm>
        </p:spPr>
        <p:txBody>
          <a:bodyPr>
            <a:noAutofit/>
          </a:bodyPr>
          <a:lstStyle/>
          <a:p>
            <a:r>
              <a:rPr lang="pt-BR" sz="2800" dirty="0" smtClean="0">
                <a:latin typeface="AvenirNext LT Pro HeavyCn" panose="020B0906020202020204" pitchFamily="34" charset="0"/>
              </a:rPr>
              <a:t>Transporte motorizado individual</a:t>
            </a:r>
            <a:endParaRPr lang="pt-BR" sz="2800" dirty="0">
              <a:latin typeface="AvenirNext LT Pro HeavyCn" panose="020B0906020202020204" pitchFamily="34" charset="0"/>
            </a:endParaRPr>
          </a:p>
        </p:txBody>
      </p:sp>
      <p:sp>
        <p:nvSpPr>
          <p:cNvPr id="6" name="Content Placeholder 5"/>
          <p:cNvSpPr>
            <a:spLocks noGrp="1"/>
          </p:cNvSpPr>
          <p:nvPr>
            <p:ph sz="quarter" idx="4"/>
          </p:nvPr>
        </p:nvSpPr>
        <p:spPr>
          <a:xfrm>
            <a:off x="6855017" y="2467637"/>
            <a:ext cx="4754880" cy="3291840"/>
          </a:xfrm>
        </p:spPr>
        <p:txBody>
          <a:bodyPr/>
          <a:lstStyle/>
          <a:p>
            <a:pPr algn="r"/>
            <a:r>
              <a:rPr lang="pt-BR" sz="2400" dirty="0">
                <a:latin typeface="AvenirNext LT Pro HeavyCn" panose="020B0906020202020204" pitchFamily="34" charset="0"/>
              </a:rPr>
              <a:t>Congestionamentos </a:t>
            </a:r>
            <a:r>
              <a:rPr lang="pt-BR" sz="2400" dirty="0" smtClean="0">
                <a:latin typeface="AvenirNext LT Pro HeavyCn" panose="020B0906020202020204" pitchFamily="34" charset="0"/>
              </a:rPr>
              <a:t>constantes</a:t>
            </a:r>
          </a:p>
          <a:p>
            <a:pPr algn="r"/>
            <a:r>
              <a:rPr lang="pt-BR" sz="2400" dirty="0" smtClean="0">
                <a:latin typeface="AvenirNext LT Pro HeavyCn" panose="020B0906020202020204" pitchFamily="34" charset="0"/>
              </a:rPr>
              <a:t>Alto índice de ocorrências de trânsito, mortos e feridos</a:t>
            </a:r>
          </a:p>
          <a:p>
            <a:pPr algn="r"/>
            <a:r>
              <a:rPr lang="pt-BR" sz="2400" dirty="0" smtClean="0">
                <a:latin typeface="AvenirNext LT Pro HeavyCn" panose="020B0906020202020204" pitchFamily="34" charset="0"/>
              </a:rPr>
              <a:t> Alto índice de poluição</a:t>
            </a:r>
          </a:p>
          <a:p>
            <a:pPr algn="r"/>
            <a:r>
              <a:rPr lang="pt-BR" sz="2400" dirty="0">
                <a:latin typeface="AvenirNext LT Pro HeavyCn" panose="020B0906020202020204" pitchFamily="34" charset="0"/>
              </a:rPr>
              <a:t>Cidades para automóveis</a:t>
            </a:r>
          </a:p>
          <a:p>
            <a:endParaRPr lang="pt-BR" dirty="0"/>
          </a:p>
        </p:txBody>
      </p:sp>
      <p:sp>
        <p:nvSpPr>
          <p:cNvPr id="9" name="Rectangle 8"/>
          <p:cNvSpPr/>
          <p:nvPr/>
        </p:nvSpPr>
        <p:spPr>
          <a:xfrm>
            <a:off x="5651734" y="4422272"/>
            <a:ext cx="1015021" cy="1862048"/>
          </a:xfrm>
          <a:prstGeom prst="rect">
            <a:avLst/>
          </a:prstGeom>
        </p:spPr>
        <p:txBody>
          <a:bodyPr wrap="none">
            <a:spAutoFit/>
          </a:bodyPr>
          <a:lstStyle/>
          <a:p>
            <a:r>
              <a:rPr lang="pt-BR" sz="11500" b="1" dirty="0" smtClean="0">
                <a:solidFill>
                  <a:srgbClr val="C00000"/>
                </a:solidFill>
              </a:rPr>
              <a:t>x</a:t>
            </a:r>
            <a:endParaRPr lang="pt-BR" b="1" dirty="0">
              <a:solidFill>
                <a:srgbClr val="C00000"/>
              </a:solidFill>
            </a:endParaRPr>
          </a:p>
        </p:txBody>
      </p:sp>
    </p:spTree>
    <p:extLst>
      <p:ext uri="{BB962C8B-B14F-4D97-AF65-F5344CB8AC3E}">
        <p14:creationId xmlns:p14="http://schemas.microsoft.com/office/powerpoint/2010/main" val="18194989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460</TotalTime>
  <Words>1209</Words>
  <Application>Microsoft Office PowerPoint</Application>
  <PresentationFormat>Widescreen</PresentationFormat>
  <Paragraphs>322</Paragraphs>
  <Slides>25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Adobe Fan Heiti Std B</vt:lpstr>
      <vt:lpstr>Arial</vt:lpstr>
      <vt:lpstr>AvenirNext LT Pro HeavyCn</vt:lpstr>
      <vt:lpstr>Calibri</vt:lpstr>
      <vt:lpstr>Rockwell</vt:lpstr>
      <vt:lpstr>Rockwell Condensed</vt:lpstr>
      <vt:lpstr>Wingdings</vt:lpstr>
      <vt:lpstr>Wood Type</vt:lpstr>
      <vt:lpstr>passe livre</vt:lpstr>
      <vt:lpstr>O Sucateamento do Transporte público</vt:lpstr>
      <vt:lpstr>O aumento</vt:lpstr>
      <vt:lpstr>Aumento sempre  acima da inflação</vt:lpstr>
      <vt:lpstr>A inflação</vt:lpstr>
      <vt:lpstr>sistema de ônibus colapsando</vt:lpstr>
      <vt:lpstr>menos gente usando ônibus</vt:lpstr>
      <vt:lpstr>Repressão </vt:lpstr>
      <vt:lpstr>Qual deve ser a prioridade?</vt:lpstr>
      <vt:lpstr>Apocalipse motorizado</vt:lpstr>
      <vt:lpstr>Mais carros  e motos nas ruas </vt:lpstr>
      <vt:lpstr>Motorização subsidiada</vt:lpstr>
      <vt:lpstr>Em São Paulo, mortes se concentram nas marginais - 2018</vt:lpstr>
      <vt:lpstr>A UBERIZAÇÃO  da mobilidade</vt:lpstr>
      <vt:lpstr>DISTOPIA</vt:lpstr>
      <vt:lpstr>CARACTERÍSTICAS do SISTEMA</vt:lpstr>
      <vt:lpstr>Precarização e mortes</vt:lpstr>
      <vt:lpstr>As possibilidades  da tarifa zero</vt:lpstr>
      <vt:lpstr> padrões radicalmente opostos</vt:lpstr>
      <vt:lpstr>BASES LEGAIS para a tarifa zero</vt:lpstr>
      <vt:lpstr>IMPACTOS POSITIVOS</vt:lpstr>
      <vt:lpstr>Como financiar</vt:lpstr>
      <vt:lpstr>PowerPoint Presentation</vt:lpstr>
      <vt:lpstr>O valor das coisas</vt:lpstr>
      <vt:lpstr>obrigado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PASSE LIVRE</dc:title>
  <dc:creator>User</dc:creator>
  <cp:lastModifiedBy>Santini, Daniel</cp:lastModifiedBy>
  <cp:revision>54</cp:revision>
  <dcterms:created xsi:type="dcterms:W3CDTF">2019-09-15T15:10:32Z</dcterms:created>
  <dcterms:modified xsi:type="dcterms:W3CDTF">2020-01-30T13:46:38Z</dcterms:modified>
</cp:coreProperties>
</file>