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8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  <p:sldId id="260" r:id="rId3"/>
    <p:sldId id="261" r:id="rId4"/>
    <p:sldId id="262" r:id="rId5"/>
    <p:sldId id="263" r:id="rId6"/>
    <p:sldId id="264" r:id="rId7"/>
    <p:sldId id="265" r:id="rId8"/>
    <p:sldId id="280" r:id="rId9"/>
    <p:sldId id="282" r:id="rId10"/>
    <p:sldId id="283" r:id="rId11"/>
    <p:sldId id="284" r:id="rId12"/>
    <p:sldId id="286" r:id="rId13"/>
    <p:sldId id="287" r:id="rId14"/>
    <p:sldId id="288" r:id="rId15"/>
    <p:sldId id="289" r:id="rId16"/>
    <p:sldId id="290" r:id="rId17"/>
    <p:sldId id="292" r:id="rId18"/>
    <p:sldId id="307" r:id="rId19"/>
    <p:sldId id="303" r:id="rId20"/>
    <p:sldId id="299" r:id="rId21"/>
    <p:sldId id="304" r:id="rId22"/>
    <p:sldId id="270" r:id="rId23"/>
    <p:sldId id="305" r:id="rId24"/>
    <p:sldId id="300" r:id="rId25"/>
    <p:sldId id="301" r:id="rId26"/>
    <p:sldId id="294" r:id="rId27"/>
    <p:sldId id="306" r:id="rId28"/>
    <p:sldId id="296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ictor Fortunato" initials="VF" lastIdx="1" clrIdx="0">
    <p:extLst>
      <p:ext uri="{19B8F6BF-5375-455C-9EA6-DF929625EA0E}">
        <p15:presenceInfo xmlns:p15="http://schemas.microsoft.com/office/powerpoint/2012/main" userId="Victor Fortunat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1542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F0FBF-D72C-4DBE-96CF-27AC8D3C03B0}" type="datetimeFigureOut">
              <a:rPr lang="pt-BR" smtClean="0"/>
              <a:t>18/07/2022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CEC5B-3764-4045-A702-AE9679FA8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029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F0FBF-D72C-4DBE-96CF-27AC8D3C03B0}" type="datetimeFigureOut">
              <a:rPr lang="pt-BR" smtClean="0"/>
              <a:t>18/07/2022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CEC5B-3764-4045-A702-AE9679FA8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1937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F0FBF-D72C-4DBE-96CF-27AC8D3C03B0}" type="datetimeFigureOut">
              <a:rPr lang="pt-BR" smtClean="0"/>
              <a:t>18/07/2022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CEC5B-3764-4045-A702-AE9679FA8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993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F0FBF-D72C-4DBE-96CF-27AC8D3C03B0}" type="datetimeFigureOut">
              <a:rPr lang="pt-BR" smtClean="0"/>
              <a:t>18/07/2022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CEC5B-3764-4045-A702-AE9679FA8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504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F0FBF-D72C-4DBE-96CF-27AC8D3C03B0}" type="datetimeFigureOut">
              <a:rPr lang="pt-BR" smtClean="0"/>
              <a:t>18/07/2022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CEC5B-3764-4045-A702-AE9679FA8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191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F0FBF-D72C-4DBE-96CF-27AC8D3C03B0}" type="datetimeFigureOut">
              <a:rPr lang="pt-BR" smtClean="0"/>
              <a:t>18/07/2022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CEC5B-3764-4045-A702-AE9679FA8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76863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F0FBF-D72C-4DBE-96CF-27AC8D3C03B0}" type="datetimeFigureOut">
              <a:rPr lang="pt-BR" smtClean="0"/>
              <a:t>18/07/2022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CEC5B-3764-4045-A702-AE9679FA8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284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F0FBF-D72C-4DBE-96CF-27AC8D3C03B0}" type="datetimeFigureOut">
              <a:rPr lang="pt-BR" smtClean="0"/>
              <a:t>18/07/2022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CEC5B-3764-4045-A702-AE9679FA8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1911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F0FBF-D72C-4DBE-96CF-27AC8D3C03B0}" type="datetimeFigureOut">
              <a:rPr lang="pt-BR" smtClean="0"/>
              <a:t>18/07/2022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CEC5B-3764-4045-A702-AE9679FA8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091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F0FBF-D72C-4DBE-96CF-27AC8D3C03B0}" type="datetimeFigureOut">
              <a:rPr lang="pt-BR" smtClean="0"/>
              <a:t>18/07/2022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CEC5B-3764-4045-A702-AE9679FA8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561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F0FBF-D72C-4DBE-96CF-27AC8D3C03B0}" type="datetimeFigureOut">
              <a:rPr lang="pt-BR" smtClean="0"/>
              <a:t>18/07/2022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CEC5B-3764-4045-A702-AE9679FA8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421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FF0FBF-D72C-4DBE-96CF-27AC8D3C03B0}" type="datetimeFigureOut">
              <a:rPr lang="pt-BR" smtClean="0"/>
              <a:t>18/07/2022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ECEC5B-3764-4045-A702-AE9679FA8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6591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m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875" y="118207"/>
            <a:ext cx="742424" cy="342900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88" y="130055"/>
            <a:ext cx="742424" cy="342900"/>
          </a:xfrm>
          <a:prstGeom prst="rect">
            <a:avLst/>
          </a:prstGeom>
        </p:spPr>
      </p:pic>
      <p:pic>
        <p:nvPicPr>
          <p:cNvPr id="2052" name="Picture 4" descr="Resultado de imagem para FUTUR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0" r="2699"/>
          <a:stretch/>
        </p:blipFill>
        <p:spPr bwMode="auto">
          <a:xfrm>
            <a:off x="0" y="1249173"/>
            <a:ext cx="9144000" cy="5608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tângulo 13"/>
          <p:cNvSpPr/>
          <p:nvPr/>
        </p:nvSpPr>
        <p:spPr>
          <a:xfrm>
            <a:off x="0" y="-4226"/>
            <a:ext cx="9144000" cy="1683399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1"/>
          </a:p>
        </p:txBody>
      </p:sp>
      <p:sp>
        <p:nvSpPr>
          <p:cNvPr id="24" name="Retângulo 23"/>
          <p:cNvSpPr/>
          <p:nvPr/>
        </p:nvSpPr>
        <p:spPr>
          <a:xfrm>
            <a:off x="0" y="5145581"/>
            <a:ext cx="9144000" cy="1733755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1"/>
          </a:p>
        </p:txBody>
      </p:sp>
      <p:pic>
        <p:nvPicPr>
          <p:cNvPr id="25" name="Picture 6" descr="https://www.marica.rj.gov.br/wp-content/uploads/2017/01/nova-logo-marica%CC%81-b-2017-New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975" y="5579098"/>
            <a:ext cx="3576559" cy="942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12DAD82C-5CEA-0D87-B314-12B935FF1ACA}"/>
              </a:ext>
            </a:extLst>
          </p:cNvPr>
          <p:cNvSpPr txBox="1"/>
          <p:nvPr/>
        </p:nvSpPr>
        <p:spPr>
          <a:xfrm>
            <a:off x="0" y="2442881"/>
            <a:ext cx="9144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6000" b="1" spc="-15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NOSSA HISTÓRIA,  </a:t>
            </a:r>
          </a:p>
          <a:p>
            <a:pPr algn="ctr"/>
            <a:r>
              <a:rPr lang="pt-BR" sz="6000" b="1" spc="-15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NOSSO FUTURO.</a:t>
            </a:r>
          </a:p>
        </p:txBody>
      </p:sp>
      <p:pic>
        <p:nvPicPr>
          <p:cNvPr id="4" name="Imagem 3" descr="Logotipo&#10;&#10;Descrição gerada automaticamente">
            <a:extLst>
              <a:ext uri="{FF2B5EF4-FFF2-40B4-BE49-F238E27FC236}">
                <a16:creationId xmlns:a16="http://schemas.microsoft.com/office/drawing/2014/main" id="{2DD5D73E-B084-E35A-F0D9-4A0F763098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354" y="336635"/>
            <a:ext cx="2082172" cy="108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603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Linha do tempo&#10;&#10;Descrição gerada automaticamente">
            <a:extLst>
              <a:ext uri="{FF2B5EF4-FFF2-40B4-BE49-F238E27FC236}">
                <a16:creationId xmlns:a16="http://schemas.microsoft.com/office/drawing/2014/main" id="{8B1B3F59-20B0-1B8F-B5DA-A3217725A0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33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Linha do tempo&#10;&#10;Descrição gerada automaticamente">
            <a:extLst>
              <a:ext uri="{FF2B5EF4-FFF2-40B4-BE49-F238E27FC236}">
                <a16:creationId xmlns:a16="http://schemas.microsoft.com/office/drawing/2014/main" id="{512EC75D-15AB-9C03-A33E-4606BB9049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31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Linha do tempo&#10;&#10;Descrição gerada automaticamente">
            <a:extLst>
              <a:ext uri="{FF2B5EF4-FFF2-40B4-BE49-F238E27FC236}">
                <a16:creationId xmlns:a16="http://schemas.microsoft.com/office/drawing/2014/main" id="{3BDDCCA6-D76E-D83F-EE95-B5904E51D4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36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Linha do tempo&#10;&#10;Descrição gerada automaticamente">
            <a:extLst>
              <a:ext uri="{FF2B5EF4-FFF2-40B4-BE49-F238E27FC236}">
                <a16:creationId xmlns:a16="http://schemas.microsoft.com/office/drawing/2014/main" id="{AB93A6C3-5125-9762-5621-449D90DF39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81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eveal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Linha do tempo&#10;&#10;Descrição gerada automaticamente">
            <a:extLst>
              <a:ext uri="{FF2B5EF4-FFF2-40B4-BE49-F238E27FC236}">
                <a16:creationId xmlns:a16="http://schemas.microsoft.com/office/drawing/2014/main" id="{D2AD73BE-1AEA-D56B-F5A0-9DE86ABBA0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01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eveal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Linha do tempo&#10;&#10;Descrição gerada automaticamente">
            <a:extLst>
              <a:ext uri="{FF2B5EF4-FFF2-40B4-BE49-F238E27FC236}">
                <a16:creationId xmlns:a16="http://schemas.microsoft.com/office/drawing/2014/main" id="{7A84B93A-CC5F-373F-AC97-9B3F5EE044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66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eveal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Linha do tempo&#10;&#10;Descrição gerada automaticamente">
            <a:extLst>
              <a:ext uri="{FF2B5EF4-FFF2-40B4-BE49-F238E27FC236}">
                <a16:creationId xmlns:a16="http://schemas.microsoft.com/office/drawing/2014/main" id="{9489878D-525F-2810-350D-CFE0B72A79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00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eveal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Site&#10;&#10;Descrição gerada automaticamente">
            <a:extLst>
              <a:ext uri="{FF2B5EF4-FFF2-40B4-BE49-F238E27FC236}">
                <a16:creationId xmlns:a16="http://schemas.microsoft.com/office/drawing/2014/main" id="{B7E39041-C063-9FAD-1980-AD909DED94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03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eveal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4B28EE69-083E-910B-B29F-6A7495179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28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eveal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Site, Calendário&#10;&#10;Descrição gerada automaticamente">
            <a:extLst>
              <a:ext uri="{FF2B5EF4-FFF2-40B4-BE49-F238E27FC236}">
                <a16:creationId xmlns:a16="http://schemas.microsoft.com/office/drawing/2014/main" id="{21DDF11E-DF6A-479F-F943-042DEC1488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58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Estação de ônibus&#10;&#10;Descrição gerada automaticamente com confiança média">
            <a:extLst>
              <a:ext uri="{FF2B5EF4-FFF2-40B4-BE49-F238E27FC236}">
                <a16:creationId xmlns:a16="http://schemas.microsoft.com/office/drawing/2014/main" id="{C316BA03-D9E1-A551-2FD6-B4E4735AD6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9144001" cy="6858000"/>
          </a:xfrm>
          <a:prstGeom prst="rect">
            <a:avLst/>
          </a:prstGeom>
        </p:spPr>
      </p:pic>
      <p:sp>
        <p:nvSpPr>
          <p:cNvPr id="6" name="object 3"/>
          <p:cNvSpPr/>
          <p:nvPr/>
        </p:nvSpPr>
        <p:spPr>
          <a:xfrm>
            <a:off x="4394581" y="2"/>
            <a:ext cx="4749419" cy="6857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5"/>
          <p:cNvSpPr txBox="1"/>
          <p:nvPr/>
        </p:nvSpPr>
        <p:spPr>
          <a:xfrm>
            <a:off x="4983843" y="1699523"/>
            <a:ext cx="3316600" cy="284129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065" marR="5080" indent="-1271" algn="ctr">
              <a:lnSpc>
                <a:spcPct val="91800"/>
              </a:lnSpc>
              <a:spcBef>
                <a:spcPts val="459"/>
              </a:spcBef>
            </a:pPr>
            <a:r>
              <a:rPr lang="pt-BR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Atuar com </a:t>
            </a:r>
            <a:r>
              <a:rPr lang="pt-BR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excelência</a:t>
            </a:r>
            <a:r>
              <a:rPr lang="pt-BR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12065" marR="5080" indent="-1271" algn="ctr">
              <a:lnSpc>
                <a:spcPct val="91800"/>
              </a:lnSpc>
              <a:spcBef>
                <a:spcPts val="459"/>
              </a:spcBef>
            </a:pPr>
            <a:r>
              <a:rPr lang="pt-BR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</a:t>
            </a:r>
            <a:r>
              <a:rPr lang="pt-BR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responsabilidade</a:t>
            </a:r>
            <a:r>
              <a:rPr lang="pt-BR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socioambiental </a:t>
            </a:r>
            <a:r>
              <a:rPr lang="pt-BR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setor público de transportes de pessoas, contribuindo para o desenvolvimento da cidade de </a:t>
            </a:r>
            <a:r>
              <a:rPr lang="pt-BR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Maricá</a:t>
            </a:r>
            <a:r>
              <a:rPr lang="pt-BR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em benefício da </a:t>
            </a:r>
            <a:r>
              <a:rPr lang="pt-BR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população.</a:t>
            </a:r>
            <a:endParaRPr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5483189" y="375784"/>
            <a:ext cx="23179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MISSÃO</a:t>
            </a:r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191" y="2893455"/>
            <a:ext cx="208671" cy="96377"/>
          </a:xfrm>
          <a:prstGeom prst="rect">
            <a:avLst/>
          </a:prstGeom>
        </p:spPr>
      </p:pic>
      <p:sp>
        <p:nvSpPr>
          <p:cNvPr id="5" name="object 4"/>
          <p:cNvSpPr/>
          <p:nvPr/>
        </p:nvSpPr>
        <p:spPr>
          <a:xfrm>
            <a:off x="-172104" y="6228223"/>
            <a:ext cx="9473609" cy="963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Imagem 16" descr="Logotipo&#10;&#10;Descrição gerada automaticamente">
            <a:extLst>
              <a:ext uri="{FF2B5EF4-FFF2-40B4-BE49-F238E27FC236}">
                <a16:creationId xmlns:a16="http://schemas.microsoft.com/office/drawing/2014/main" id="{A5FE50AA-ABF2-6DA9-2696-42FC160CAE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959" y="5033555"/>
            <a:ext cx="1678367" cy="87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850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eveal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E17E631A-8E21-AB6D-6E13-BEDBD0B93B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62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eveal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Texto&#10;&#10;Descrição gerada automaticamente">
            <a:extLst>
              <a:ext uri="{FF2B5EF4-FFF2-40B4-BE49-F238E27FC236}">
                <a16:creationId xmlns:a16="http://schemas.microsoft.com/office/drawing/2014/main" id="{825ACE17-39C4-4E94-37D6-70A4AFECE6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87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eveal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Resultado de imagem para statistics wallpap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0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bject 3"/>
          <p:cNvSpPr/>
          <p:nvPr/>
        </p:nvSpPr>
        <p:spPr>
          <a:xfrm>
            <a:off x="-257695" y="2717492"/>
            <a:ext cx="10005995" cy="14595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Retângulo 16"/>
          <p:cNvSpPr/>
          <p:nvPr/>
        </p:nvSpPr>
        <p:spPr>
          <a:xfrm>
            <a:off x="0" y="4176994"/>
            <a:ext cx="9144000" cy="1470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8" name="Retângulo 17"/>
          <p:cNvSpPr/>
          <p:nvPr/>
        </p:nvSpPr>
        <p:spPr>
          <a:xfrm>
            <a:off x="0" y="2570446"/>
            <a:ext cx="9144000" cy="1470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9" name="CaixaDeTexto 18"/>
          <p:cNvSpPr txBox="1"/>
          <p:nvPr/>
        </p:nvSpPr>
        <p:spPr>
          <a:xfrm>
            <a:off x="3617180" y="2985576"/>
            <a:ext cx="44613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 NÚMEROS</a:t>
            </a:r>
          </a:p>
        </p:txBody>
      </p:sp>
      <p:pic>
        <p:nvPicPr>
          <p:cNvPr id="20" name="Imagem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834" y="2914207"/>
            <a:ext cx="2170543" cy="1066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169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eveal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 descr="Ônibus de transporte público&#10;&#10;Descrição gerada automaticamente">
            <a:extLst>
              <a:ext uri="{FF2B5EF4-FFF2-40B4-BE49-F238E27FC236}">
                <a16:creationId xmlns:a16="http://schemas.microsoft.com/office/drawing/2014/main" id="{F402A886-18C1-078B-154A-55766BAE8B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8" cy="6858000"/>
          </a:xfrm>
        </p:spPr>
      </p:pic>
    </p:spTree>
    <p:extLst>
      <p:ext uri="{BB962C8B-B14F-4D97-AF65-F5344CB8AC3E}">
        <p14:creationId xmlns:p14="http://schemas.microsoft.com/office/powerpoint/2010/main" val="829948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eveal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Ônibus com a porta aberta&#10;&#10;Descrição gerada automaticamente">
            <a:extLst>
              <a:ext uri="{FF2B5EF4-FFF2-40B4-BE49-F238E27FC236}">
                <a16:creationId xmlns:a16="http://schemas.microsoft.com/office/drawing/2014/main" id="{D66BE1A6-8D0D-9FB7-E987-95FF41A10D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592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eveal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Placa vermelha com letras brancas em fundo azul&#10;&#10;Descrição gerada automaticamente com confiança baixa">
            <a:extLst>
              <a:ext uri="{FF2B5EF4-FFF2-40B4-BE49-F238E27FC236}">
                <a16:creationId xmlns:a16="http://schemas.microsoft.com/office/drawing/2014/main" id="{1FC5D2F4-E693-C98A-77A2-1C56110CFA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638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eveal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Padrão do plano de fundo&#10;&#10;Descrição gerada automaticamente">
            <a:extLst>
              <a:ext uri="{FF2B5EF4-FFF2-40B4-BE49-F238E27FC236}">
                <a16:creationId xmlns:a16="http://schemas.microsoft.com/office/drawing/2014/main" id="{6A263617-7570-672A-B9CF-ADD0E4ADCF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Imagem 10" descr="Forma, Retângulo&#10;&#10;Descrição gerada automaticamente">
            <a:extLst>
              <a:ext uri="{FF2B5EF4-FFF2-40B4-BE49-F238E27FC236}">
                <a16:creationId xmlns:a16="http://schemas.microsoft.com/office/drawing/2014/main" id="{48D2B687-AAF4-AFC0-1757-7623CDFD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93" b="45311"/>
          <a:stretch/>
        </p:blipFill>
        <p:spPr>
          <a:xfrm>
            <a:off x="2766" y="6333613"/>
            <a:ext cx="9144000" cy="534659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-5941" y="2"/>
            <a:ext cx="9149943" cy="1301667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object 4"/>
          <p:cNvSpPr txBox="1">
            <a:spLocks/>
          </p:cNvSpPr>
          <p:nvPr/>
        </p:nvSpPr>
        <p:spPr>
          <a:xfrm>
            <a:off x="1562796" y="352374"/>
            <a:ext cx="4005495" cy="58156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3700" b="0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spcBef>
                <a:spcPts val="95"/>
              </a:spcBef>
            </a:pPr>
            <a:r>
              <a:rPr lang="pt-BR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ESTRUTURAÇÃO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9794" y="308956"/>
            <a:ext cx="1600031" cy="785471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569238" y="1718861"/>
            <a:ext cx="8574763" cy="41975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891" indent="-342891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"/>
            </a:pPr>
            <a:r>
              <a:rPr lang="pt-BR" sz="2000" b="1" dirty="0">
                <a:latin typeface="Segoe UI Semilight" panose="020B0402040204020203" pitchFamily="34" charset="0"/>
                <a:cs typeface="Times New Roman" panose="02020603050405020304" pitchFamily="18" charset="0"/>
              </a:rPr>
              <a:t>Construção da Sede da EPT;</a:t>
            </a:r>
            <a:endParaRPr lang="pt-BR" sz="2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891" indent="-342891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"/>
            </a:pPr>
            <a:r>
              <a:rPr lang="pt-BR" sz="2000" b="1" dirty="0">
                <a:latin typeface="Segoe UI Semilight" panose="020B0402040204020203" pitchFamily="34" charset="0"/>
                <a:cs typeface="Times New Roman" panose="02020603050405020304" pitchFamily="18" charset="0"/>
              </a:rPr>
              <a:t>Construção da Garagem da EPT;</a:t>
            </a:r>
            <a:endParaRPr lang="pt-BR" sz="2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891" indent="-342891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"/>
            </a:pPr>
            <a:r>
              <a:rPr lang="pt-BR" sz="2000" b="1" dirty="0">
                <a:latin typeface="Segoe UI Semilight" panose="020B0402040204020203" pitchFamily="34" charset="0"/>
                <a:cs typeface="Times New Roman" panose="02020603050405020304" pitchFamily="18" charset="0"/>
              </a:rPr>
              <a:t>Aplicativo para Monitoramento dos Ônibus;</a:t>
            </a:r>
            <a:endParaRPr lang="pt-BR" sz="2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891" indent="-342891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"/>
            </a:pPr>
            <a:r>
              <a:rPr lang="pt-BR" sz="2000" b="1" dirty="0">
                <a:latin typeface="Segoe UI Semilight" panose="020B0402040204020203" pitchFamily="34" charset="0"/>
                <a:cs typeface="Times New Roman" panose="02020603050405020304" pitchFamily="18" charset="0"/>
              </a:rPr>
              <a:t>Renovação da frota própria da EPT;</a:t>
            </a:r>
            <a:endParaRPr lang="pt-BR" sz="2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891" indent="-342891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"/>
            </a:pPr>
            <a:r>
              <a:rPr lang="pt-BR" sz="2000" b="1" dirty="0">
                <a:latin typeface="Segoe UI Semilight" panose="020B0402040204020203" pitchFamily="34" charset="0"/>
                <a:cs typeface="Times New Roman" panose="02020603050405020304" pitchFamily="18" charset="0"/>
              </a:rPr>
              <a:t>Ampliação dos Itinerários;</a:t>
            </a:r>
            <a:endParaRPr lang="pt-BR" sz="2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891" indent="-342891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"/>
            </a:pPr>
            <a:r>
              <a:rPr lang="pt-BR" sz="2000" b="1" dirty="0">
                <a:latin typeface="Segoe UI Semilight" panose="020B0402040204020203" pitchFamily="34" charset="0"/>
                <a:cs typeface="Times New Roman" panose="02020603050405020304" pitchFamily="18" charset="0"/>
              </a:rPr>
              <a:t>Mapeamento e Análise das Demandas com a </a:t>
            </a:r>
          </a:p>
          <a:p>
            <a:pPr>
              <a:lnSpc>
                <a:spcPct val="150000"/>
              </a:lnSpc>
              <a:buClr>
                <a:srgbClr val="C00000"/>
              </a:buClr>
            </a:pPr>
            <a:r>
              <a:rPr lang="pt-BR" sz="2000" b="1" dirty="0">
                <a:latin typeface="Segoe UI Semilight" panose="020B0402040204020203" pitchFamily="34" charset="0"/>
                <a:cs typeface="Times New Roman" panose="02020603050405020304" pitchFamily="18" charset="0"/>
              </a:rPr>
              <a:t>     utilização da plataforma </a:t>
            </a:r>
            <a:r>
              <a:rPr lang="pt-BR" sz="2000" b="1" u="sng" dirty="0" err="1">
                <a:latin typeface="Segoe UI Semilight" panose="020B0402040204020203" pitchFamily="34" charset="0"/>
                <a:cs typeface="Times New Roman" panose="02020603050405020304" pitchFamily="18" charset="0"/>
              </a:rPr>
              <a:t>ArcGIS</a:t>
            </a:r>
            <a:r>
              <a:rPr lang="pt-BR" sz="2000" b="1" dirty="0">
                <a:latin typeface="Segoe UI Semilight" panose="020B0402040204020203" pitchFamily="34" charset="0"/>
                <a:cs typeface="Times New Roman" panose="02020603050405020304" pitchFamily="18" charset="0"/>
              </a:rPr>
              <a:t>;</a:t>
            </a:r>
          </a:p>
          <a:p>
            <a:pPr marL="342891" indent="-342891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"/>
            </a:pPr>
            <a:r>
              <a:rPr lang="pt-BR" sz="2000" b="1" dirty="0">
                <a:latin typeface="Segoe UI Semilight" panose="020B04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Processo de expansão do quantitativo de estações e </a:t>
            </a:r>
          </a:p>
          <a:p>
            <a:pPr>
              <a:lnSpc>
                <a:spcPct val="150000"/>
              </a:lnSpc>
              <a:buClr>
                <a:srgbClr val="C00000"/>
              </a:buClr>
            </a:pPr>
            <a:r>
              <a:rPr lang="pt-BR" sz="2000" b="1" dirty="0">
                <a:latin typeface="Segoe UI Semilight" panose="020B04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bicicletas (Vermelhinhas) para atendimento em todo município.</a:t>
            </a:r>
            <a:endParaRPr lang="pt-BR" sz="2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95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eveal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Ônibus azul com letras brancas&#10;&#10;Descrição gerada automaticamente">
            <a:extLst>
              <a:ext uri="{FF2B5EF4-FFF2-40B4-BE49-F238E27FC236}">
                <a16:creationId xmlns:a16="http://schemas.microsoft.com/office/drawing/2014/main" id="{896BE844-3B67-39AD-E8D7-3DED67B59D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390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eveal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Quadro 8"/>
          <p:cNvSpPr/>
          <p:nvPr/>
        </p:nvSpPr>
        <p:spPr>
          <a:xfrm>
            <a:off x="104604" y="152402"/>
            <a:ext cx="8907085" cy="6553201"/>
          </a:xfrm>
          <a:prstGeom prst="frame">
            <a:avLst>
              <a:gd name="adj1" fmla="val 0"/>
            </a:avLst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15" name="Imagem 14" descr="Texto&#10;&#10;Descrição gerada automaticamente com confiança média">
            <a:extLst>
              <a:ext uri="{FF2B5EF4-FFF2-40B4-BE49-F238E27FC236}">
                <a16:creationId xmlns:a16="http://schemas.microsoft.com/office/drawing/2014/main" id="{C1E74320-07A7-9FFD-A49B-48859964B6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29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object 2"/>
          <p:cNvSpPr/>
          <p:nvPr/>
        </p:nvSpPr>
        <p:spPr>
          <a:xfrm>
            <a:off x="3" y="1"/>
            <a:ext cx="9143999" cy="6857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>
              <a:defRPr/>
            </a:pPr>
            <a:endParaRPr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3"/>
          <p:cNvSpPr/>
          <p:nvPr/>
        </p:nvSpPr>
        <p:spPr>
          <a:xfrm>
            <a:off x="1" y="2"/>
            <a:ext cx="4762500" cy="6857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>
              <a:defRPr/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5"/>
          <p:cNvSpPr txBox="1"/>
          <p:nvPr/>
        </p:nvSpPr>
        <p:spPr>
          <a:xfrm>
            <a:off x="277783" y="1575236"/>
            <a:ext cx="4102831" cy="4264564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065" marR="5080" indent="-1271" algn="ctr">
              <a:lnSpc>
                <a:spcPct val="91800"/>
              </a:lnSpc>
              <a:spcBef>
                <a:spcPts val="459"/>
              </a:spcBef>
            </a:pPr>
            <a:r>
              <a:rPr lang="pt-BR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“Ser reconhecida pela </a:t>
            </a:r>
            <a:r>
              <a:rPr lang="pt-BR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excelência</a:t>
            </a:r>
            <a:r>
              <a:rPr lang="pt-BR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 prestação de serviços públicos de transportes, agregando </a:t>
            </a:r>
            <a:r>
              <a:rPr lang="pt-BR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inovação</a:t>
            </a:r>
            <a:r>
              <a:rPr lang="pt-BR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</a:t>
            </a:r>
            <a:r>
              <a:rPr lang="pt-BR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responsabilidade socioambiental</a:t>
            </a:r>
            <a:r>
              <a:rPr lang="pt-BR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de forma a estabelecer o município de </a:t>
            </a:r>
            <a:r>
              <a:rPr lang="pt-BR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Maricá</a:t>
            </a:r>
            <a:r>
              <a:rPr lang="pt-BR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como referência em mobilidade urbana.”</a:t>
            </a:r>
            <a:endParaRPr lang="pt-BR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  <a:p>
            <a:pPr marL="12065" marR="5080" indent="-1271" algn="ctr">
              <a:lnSpc>
                <a:spcPct val="91800"/>
              </a:lnSpc>
              <a:spcBef>
                <a:spcPts val="459"/>
              </a:spcBef>
            </a:pPr>
            <a:endParaRPr lang="pt-BR" sz="3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  <a:p>
            <a:pPr marL="12065" marR="5080" indent="-1271" algn="ctr">
              <a:lnSpc>
                <a:spcPct val="91800"/>
              </a:lnSpc>
              <a:spcBef>
                <a:spcPts val="459"/>
              </a:spcBef>
            </a:pPr>
            <a:endParaRPr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1459713" y="596968"/>
            <a:ext cx="18430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VISÃO</a:t>
            </a:r>
          </a:p>
        </p:txBody>
      </p:sp>
      <p:sp>
        <p:nvSpPr>
          <p:cNvPr id="13" name="object 4">
            <a:extLst>
              <a:ext uri="{FF2B5EF4-FFF2-40B4-BE49-F238E27FC236}">
                <a16:creationId xmlns:a16="http://schemas.microsoft.com/office/drawing/2014/main" id="{8C93A9DC-3BFB-D5DC-B3DC-0BA41902E464}"/>
              </a:ext>
            </a:extLst>
          </p:cNvPr>
          <p:cNvSpPr/>
          <p:nvPr/>
        </p:nvSpPr>
        <p:spPr>
          <a:xfrm>
            <a:off x="-172104" y="6228223"/>
            <a:ext cx="9473609" cy="963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Imagem 16" descr="Logotipo&#10;&#10;Descrição gerada automaticamente">
            <a:extLst>
              <a:ext uri="{FF2B5EF4-FFF2-40B4-BE49-F238E27FC236}">
                <a16:creationId xmlns:a16="http://schemas.microsoft.com/office/drawing/2014/main" id="{914E52BB-36E8-EE87-F8FA-1B3A03CF95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587" y="5161826"/>
            <a:ext cx="1678367" cy="87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314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Mão de pessoa&#10;&#10;Descrição gerada automaticamente">
            <a:extLst>
              <a:ext uri="{FF2B5EF4-FFF2-40B4-BE49-F238E27FC236}">
                <a16:creationId xmlns:a16="http://schemas.microsoft.com/office/drawing/2014/main" id="{24C5F641-07F0-CBEB-B03E-C593016613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object 3"/>
          <p:cNvSpPr/>
          <p:nvPr/>
        </p:nvSpPr>
        <p:spPr>
          <a:xfrm>
            <a:off x="5155474" y="-2"/>
            <a:ext cx="3849188" cy="68580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5"/>
          <p:cNvSpPr txBox="1"/>
          <p:nvPr/>
        </p:nvSpPr>
        <p:spPr>
          <a:xfrm>
            <a:off x="5381895" y="2241925"/>
            <a:ext cx="3283131" cy="1822036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065" marR="5080" indent="-1271" algn="ctr">
              <a:lnSpc>
                <a:spcPct val="91800"/>
              </a:lnSpc>
              <a:spcBef>
                <a:spcPts val="459"/>
              </a:spcBef>
            </a:pPr>
            <a:r>
              <a:rPr lang="pt-BR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“A </a:t>
            </a:r>
            <a:r>
              <a:rPr lang="pt-BR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moral</a:t>
            </a:r>
            <a:r>
              <a:rPr lang="pt-BR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propriamente dita, </a:t>
            </a:r>
            <a:r>
              <a:rPr lang="pt-BR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não é</a:t>
            </a:r>
            <a:r>
              <a:rPr lang="pt-BR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doutrina que nos ensina como sermos felizes, mas como devemos tornar-nos </a:t>
            </a:r>
            <a:r>
              <a:rPr lang="pt-BR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dignos da felicidade</a:t>
            </a:r>
            <a:r>
              <a:rPr lang="pt-BR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”.</a:t>
            </a:r>
          </a:p>
          <a:p>
            <a:pPr marL="12065" marR="5080" indent="-1271" algn="ctr">
              <a:lnSpc>
                <a:spcPct val="91800"/>
              </a:lnSpc>
              <a:spcBef>
                <a:spcPts val="459"/>
              </a:spcBef>
            </a:pPr>
            <a:r>
              <a:rPr lang="pt-BR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(Immanuel Kant)</a:t>
            </a:r>
            <a:endParaRPr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5686320" y="974835"/>
            <a:ext cx="2636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VALORES</a:t>
            </a:r>
          </a:p>
        </p:txBody>
      </p:sp>
      <p:sp>
        <p:nvSpPr>
          <p:cNvPr id="11" name="object 4">
            <a:extLst>
              <a:ext uri="{FF2B5EF4-FFF2-40B4-BE49-F238E27FC236}">
                <a16:creationId xmlns:a16="http://schemas.microsoft.com/office/drawing/2014/main" id="{4A0CFDE9-892A-3C79-4F07-EF605F9AC5AE}"/>
              </a:ext>
            </a:extLst>
          </p:cNvPr>
          <p:cNvSpPr/>
          <p:nvPr/>
        </p:nvSpPr>
        <p:spPr>
          <a:xfrm>
            <a:off x="-75414" y="6228223"/>
            <a:ext cx="9301113" cy="963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Imagem 12" descr="Logotipo&#10;&#10;Descrição gerada automaticamente">
            <a:extLst>
              <a:ext uri="{FF2B5EF4-FFF2-40B4-BE49-F238E27FC236}">
                <a16:creationId xmlns:a16="http://schemas.microsoft.com/office/drawing/2014/main" id="{AD71C9F7-8B51-37A6-9D01-DBD21ABC10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278" y="4919945"/>
            <a:ext cx="1678367" cy="87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34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Padrão do plano de fundo&#10;&#10;Descrição gerada automaticamente">
            <a:extLst>
              <a:ext uri="{FF2B5EF4-FFF2-40B4-BE49-F238E27FC236}">
                <a16:creationId xmlns:a16="http://schemas.microsoft.com/office/drawing/2014/main" id="{4664E6B7-6F6E-B7B6-AAC0-2A44A536CB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object 5"/>
          <p:cNvSpPr txBox="1"/>
          <p:nvPr/>
        </p:nvSpPr>
        <p:spPr>
          <a:xfrm>
            <a:off x="2035266" y="2115420"/>
            <a:ext cx="6708139" cy="366831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69888" marR="605776" indent="-457189">
              <a:spcBef>
                <a:spcPts val="105"/>
              </a:spcBef>
              <a:buClr>
                <a:srgbClr val="C00000"/>
              </a:buClr>
              <a:buFont typeface="Wingdings" panose="05000000000000000000" pitchFamily="2" charset="2"/>
              <a:buChar char="ü"/>
              <a:tabLst>
                <a:tab pos="301618" algn="l"/>
              </a:tabLst>
            </a:pPr>
            <a:r>
              <a:rPr lang="pt-BR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Ética (honestidade, integridade, respeito)</a:t>
            </a:r>
          </a:p>
          <a:p>
            <a:pPr marL="355591" marR="605776" indent="-342891">
              <a:spcBef>
                <a:spcPts val="105"/>
              </a:spcBef>
              <a:buClr>
                <a:srgbClr val="C00000"/>
              </a:buClr>
              <a:buFont typeface="Wingdings" panose="05000000000000000000" pitchFamily="2" charset="2"/>
              <a:buChar char="ü"/>
              <a:tabLst>
                <a:tab pos="301618" algn="l"/>
              </a:tabLst>
            </a:pPr>
            <a:endParaRPr lang="pt-BR" sz="1600" i="1" spc="-43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9888" marR="605776" indent="-457189">
              <a:spcBef>
                <a:spcPts val="105"/>
              </a:spcBef>
              <a:buClr>
                <a:srgbClr val="C00000"/>
              </a:buClr>
              <a:buFont typeface="Wingdings" panose="05000000000000000000" pitchFamily="2" charset="2"/>
              <a:buChar char="ü"/>
              <a:tabLst>
                <a:tab pos="301618" algn="l"/>
              </a:tabLst>
            </a:pPr>
            <a:r>
              <a:rPr lang="pt-BR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Inclusão Social</a:t>
            </a:r>
          </a:p>
          <a:p>
            <a:pPr marL="355591" marR="605776" indent="-342891">
              <a:spcBef>
                <a:spcPts val="105"/>
              </a:spcBef>
              <a:buClr>
                <a:srgbClr val="C00000"/>
              </a:buClr>
              <a:buFont typeface="Wingdings" panose="05000000000000000000" pitchFamily="2" charset="2"/>
              <a:buChar char="ü"/>
              <a:tabLst>
                <a:tab pos="301618" algn="l"/>
              </a:tabLst>
            </a:pPr>
            <a:endParaRPr lang="pt-BR" sz="1600" i="1" spc="-43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9888" marR="605776" indent="-457189">
              <a:spcBef>
                <a:spcPts val="105"/>
              </a:spcBef>
              <a:buClr>
                <a:srgbClr val="C00000"/>
              </a:buClr>
              <a:buFont typeface="Wingdings" panose="05000000000000000000" pitchFamily="2" charset="2"/>
              <a:buChar char="ü"/>
              <a:tabLst>
                <a:tab pos="301618" algn="l"/>
              </a:tabLst>
            </a:pPr>
            <a:r>
              <a:rPr lang="pt-BR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Empreendedorismo</a:t>
            </a:r>
          </a:p>
          <a:p>
            <a:pPr marL="355591" marR="605776" indent="-342891">
              <a:spcBef>
                <a:spcPts val="105"/>
              </a:spcBef>
              <a:buClr>
                <a:srgbClr val="C00000"/>
              </a:buClr>
              <a:buFont typeface="Wingdings" panose="05000000000000000000" pitchFamily="2" charset="2"/>
              <a:buChar char="ü"/>
              <a:tabLst>
                <a:tab pos="301618" algn="l"/>
              </a:tabLst>
            </a:pPr>
            <a:endParaRPr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9888" marR="5080" indent="-457189">
              <a:spcBef>
                <a:spcPts val="985"/>
              </a:spcBef>
              <a:buClr>
                <a:srgbClr val="C00000"/>
              </a:buClr>
              <a:buFont typeface="Wingdings" panose="05000000000000000000" pitchFamily="2" charset="2"/>
              <a:buChar char="ü"/>
              <a:tabLst>
                <a:tab pos="301618" algn="l"/>
              </a:tabLst>
            </a:pPr>
            <a:r>
              <a:rPr lang="pt-BR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Transparência</a:t>
            </a:r>
          </a:p>
          <a:p>
            <a:pPr marL="355591" marR="5080" indent="-342891">
              <a:spcBef>
                <a:spcPts val="985"/>
              </a:spcBef>
              <a:buClr>
                <a:srgbClr val="C00000"/>
              </a:buClr>
              <a:buFont typeface="Wingdings" panose="05000000000000000000" pitchFamily="2" charset="2"/>
              <a:buChar char="ü"/>
              <a:tabLst>
                <a:tab pos="301618" algn="l"/>
              </a:tabLst>
            </a:pPr>
            <a:endParaRPr lang="pt-BR" sz="1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9888" marR="5080" indent="-457189">
              <a:spcBef>
                <a:spcPts val="985"/>
              </a:spcBef>
              <a:buClr>
                <a:srgbClr val="C00000"/>
              </a:buClr>
              <a:buFont typeface="Wingdings" panose="05000000000000000000" pitchFamily="2" charset="2"/>
              <a:buChar char="ü"/>
              <a:tabLst>
                <a:tab pos="301618" algn="l"/>
              </a:tabLst>
            </a:pPr>
            <a:r>
              <a:rPr lang="pt-BR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Sustentabilidade</a:t>
            </a:r>
            <a:endParaRPr lang="pt-BR" sz="2400" i="1" spc="-43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02252" marR="5080" indent="-289553">
              <a:spcBef>
                <a:spcPts val="985"/>
              </a:spcBef>
              <a:tabLst>
                <a:tab pos="301618" algn="l"/>
              </a:tabLst>
            </a:pPr>
            <a:endParaRPr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-5943" y="2"/>
            <a:ext cx="9144000" cy="1286311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object 4"/>
          <p:cNvSpPr txBox="1">
            <a:spLocks/>
          </p:cNvSpPr>
          <p:nvPr/>
        </p:nvSpPr>
        <p:spPr>
          <a:xfrm>
            <a:off x="2923906" y="306279"/>
            <a:ext cx="3014973" cy="7508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3700" b="0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spcBef>
                <a:spcPts val="95"/>
              </a:spcBef>
            </a:pPr>
            <a:r>
              <a:rPr lang="pt-BR" sz="48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VALORES</a:t>
            </a:r>
          </a:p>
        </p:txBody>
      </p:sp>
      <p:pic>
        <p:nvPicPr>
          <p:cNvPr id="3" name="Imagem 2" descr="Forma, Retângulo&#10;&#10;Descrição gerada automaticamente">
            <a:extLst>
              <a:ext uri="{FF2B5EF4-FFF2-40B4-BE49-F238E27FC236}">
                <a16:creationId xmlns:a16="http://schemas.microsoft.com/office/drawing/2014/main" id="{60EED178-B43A-F564-0A0E-6EF9CE8592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93" b="45311"/>
          <a:stretch/>
        </p:blipFill>
        <p:spPr>
          <a:xfrm>
            <a:off x="2766" y="6333613"/>
            <a:ext cx="9144000" cy="534659"/>
          </a:xfrm>
          <a:prstGeom prst="rect">
            <a:avLst/>
          </a:prstGeom>
        </p:spPr>
      </p:pic>
      <p:pic>
        <p:nvPicPr>
          <p:cNvPr id="13" name="Imagem 12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CB8879BE-315C-4305-6D52-A10D98372A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19" r="38702"/>
          <a:stretch/>
        </p:blipFill>
        <p:spPr>
          <a:xfrm>
            <a:off x="-3497647" y="5233850"/>
            <a:ext cx="5605121" cy="414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41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Padrão do plano de fundo&#10;&#10;Descrição gerada automaticamente">
            <a:extLst>
              <a:ext uri="{FF2B5EF4-FFF2-40B4-BE49-F238E27FC236}">
                <a16:creationId xmlns:a16="http://schemas.microsoft.com/office/drawing/2014/main" id="{97A9CEEF-CCB1-E4B6-D394-6955258CCD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Imagem 10" descr="Forma, Retângulo&#10;&#10;Descrição gerada automaticamente">
            <a:extLst>
              <a:ext uri="{FF2B5EF4-FFF2-40B4-BE49-F238E27FC236}">
                <a16:creationId xmlns:a16="http://schemas.microsoft.com/office/drawing/2014/main" id="{F6B9612E-A3B6-48A8-8EFB-8C8C261EFA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93" b="45311"/>
          <a:stretch/>
        </p:blipFill>
        <p:spPr>
          <a:xfrm>
            <a:off x="2766" y="6333613"/>
            <a:ext cx="9144000" cy="534659"/>
          </a:xfrm>
          <a:prstGeom prst="rect">
            <a:avLst/>
          </a:prstGeom>
        </p:spPr>
      </p:pic>
      <p:sp>
        <p:nvSpPr>
          <p:cNvPr id="4" name="object 5"/>
          <p:cNvSpPr txBox="1"/>
          <p:nvPr/>
        </p:nvSpPr>
        <p:spPr>
          <a:xfrm>
            <a:off x="2322330" y="1704025"/>
            <a:ext cx="5271225" cy="47660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69888" marR="605776" indent="-457189">
              <a:spcBef>
                <a:spcPts val="105"/>
              </a:spcBef>
              <a:buClr>
                <a:srgbClr val="C00000"/>
              </a:buClr>
              <a:buFont typeface="Wingdings" panose="05000000000000000000" pitchFamily="2" charset="2"/>
              <a:buChar char="ü"/>
              <a:tabLst>
                <a:tab pos="301618" algn="l"/>
              </a:tabLst>
            </a:pPr>
            <a:r>
              <a:rPr lang="pt-BR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Valorização das pessoas</a:t>
            </a:r>
          </a:p>
          <a:p>
            <a:pPr marL="355591" marR="605776" indent="-342891">
              <a:spcBef>
                <a:spcPts val="105"/>
              </a:spcBef>
              <a:buClr>
                <a:srgbClr val="C00000"/>
              </a:buClr>
              <a:buFont typeface="Wingdings" panose="05000000000000000000" pitchFamily="2" charset="2"/>
              <a:buChar char="ü"/>
              <a:tabLst>
                <a:tab pos="301618" algn="l"/>
              </a:tabLst>
            </a:pPr>
            <a:endParaRPr lang="pt-BR" sz="2400" i="1" spc="-43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9888" marR="605776" indent="-457189">
              <a:spcBef>
                <a:spcPts val="105"/>
              </a:spcBef>
              <a:buClr>
                <a:srgbClr val="C00000"/>
              </a:buClr>
              <a:buFont typeface="Wingdings" panose="05000000000000000000" pitchFamily="2" charset="2"/>
              <a:buChar char="ü"/>
              <a:tabLst>
                <a:tab pos="301618" algn="l"/>
              </a:tabLst>
            </a:pPr>
            <a:r>
              <a:rPr lang="pt-BR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Adaptabilidade</a:t>
            </a:r>
          </a:p>
          <a:p>
            <a:pPr marL="355591" marR="605776" indent="-342891">
              <a:spcBef>
                <a:spcPts val="105"/>
              </a:spcBef>
              <a:buClr>
                <a:srgbClr val="C00000"/>
              </a:buClr>
              <a:buFont typeface="Wingdings" panose="05000000000000000000" pitchFamily="2" charset="2"/>
              <a:buChar char="ü"/>
              <a:tabLst>
                <a:tab pos="301618" algn="l"/>
              </a:tabLst>
            </a:pPr>
            <a:endParaRPr lang="pt-BR" sz="2400" i="1" spc="-43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9888" marR="605776" indent="-457189">
              <a:spcBef>
                <a:spcPts val="105"/>
              </a:spcBef>
              <a:buClr>
                <a:srgbClr val="C00000"/>
              </a:buClr>
              <a:buFont typeface="Wingdings" panose="05000000000000000000" pitchFamily="2" charset="2"/>
              <a:buChar char="ü"/>
              <a:tabLst>
                <a:tab pos="301618" algn="l"/>
              </a:tabLst>
            </a:pPr>
            <a:r>
              <a:rPr lang="pt-BR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Foco em resultados</a:t>
            </a:r>
          </a:p>
          <a:p>
            <a:pPr marL="355591" marR="605776" indent="-342891">
              <a:spcBef>
                <a:spcPts val="105"/>
              </a:spcBef>
              <a:buClr>
                <a:srgbClr val="C00000"/>
              </a:buClr>
              <a:buFont typeface="Wingdings" panose="05000000000000000000" pitchFamily="2" charset="2"/>
              <a:buChar char="ü"/>
              <a:tabLst>
                <a:tab pos="301618" algn="l"/>
              </a:tabLst>
            </a:pPr>
            <a:endParaRPr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189" indent="-457189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pt-BR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Foco nas Pessoas (compromisso, bom atendimento, confiabilidade, bem-estar, excelência)</a:t>
            </a:r>
          </a:p>
          <a:p>
            <a:pPr marL="457189" indent="-457189">
              <a:buClr>
                <a:srgbClr val="C00000"/>
              </a:buClr>
              <a:buFont typeface="Wingdings" panose="05000000000000000000" pitchFamily="2" charset="2"/>
              <a:buChar char="ü"/>
            </a:pPr>
            <a:endParaRPr lang="pt-BR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9888" marR="5080" indent="-457189">
              <a:spcBef>
                <a:spcPts val="985"/>
              </a:spcBef>
              <a:buClr>
                <a:srgbClr val="C00000"/>
              </a:buClr>
              <a:buFont typeface="Wingdings" panose="05000000000000000000" pitchFamily="2" charset="2"/>
              <a:buChar char="ü"/>
              <a:tabLst>
                <a:tab pos="301618" algn="l"/>
              </a:tabLst>
            </a:pPr>
            <a:r>
              <a:rPr lang="pt-BR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Equidade</a:t>
            </a:r>
            <a:endParaRPr lang="pt-BR" sz="2400" i="1" spc="-43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02252" marR="5080" indent="-289553">
              <a:spcBef>
                <a:spcPts val="985"/>
              </a:spcBef>
              <a:tabLst>
                <a:tab pos="301618" algn="l"/>
              </a:tabLst>
            </a:pPr>
            <a:endParaRPr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-5943" y="2"/>
            <a:ext cx="9144000" cy="1286311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 descr="Fundo preto com letras vermelhas&#10;&#10;Descrição gerada automaticamente com confiança média">
            <a:extLst>
              <a:ext uri="{FF2B5EF4-FFF2-40B4-BE49-F238E27FC236}">
                <a16:creationId xmlns:a16="http://schemas.microsoft.com/office/drawing/2014/main" id="{1F4E1EE9-D2D2-624B-CD58-A000856D2E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92" r="51619" b="30135"/>
          <a:stretch/>
        </p:blipFill>
        <p:spPr>
          <a:xfrm>
            <a:off x="-1524000" y="5036715"/>
            <a:ext cx="4423955" cy="2734492"/>
          </a:xfrm>
          <a:prstGeom prst="rect">
            <a:avLst/>
          </a:prstGeom>
        </p:spPr>
      </p:pic>
      <p:sp>
        <p:nvSpPr>
          <p:cNvPr id="12" name="object 4">
            <a:extLst>
              <a:ext uri="{FF2B5EF4-FFF2-40B4-BE49-F238E27FC236}">
                <a16:creationId xmlns:a16="http://schemas.microsoft.com/office/drawing/2014/main" id="{9BEB7103-829A-330F-2C99-A55E427DC5E2}"/>
              </a:ext>
            </a:extLst>
          </p:cNvPr>
          <p:cNvSpPr txBox="1">
            <a:spLocks/>
          </p:cNvSpPr>
          <p:nvPr/>
        </p:nvSpPr>
        <p:spPr>
          <a:xfrm>
            <a:off x="2923906" y="306279"/>
            <a:ext cx="3014973" cy="7508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3700" b="0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spcBef>
                <a:spcPts val="95"/>
              </a:spcBef>
            </a:pPr>
            <a:r>
              <a:rPr lang="pt-BR" sz="48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VALORES</a:t>
            </a:r>
          </a:p>
        </p:txBody>
      </p:sp>
    </p:spTree>
    <p:extLst>
      <p:ext uri="{BB962C8B-B14F-4D97-AF65-F5344CB8AC3E}">
        <p14:creationId xmlns:p14="http://schemas.microsoft.com/office/powerpoint/2010/main" val="1578364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Pessoas andando ao lado de um ônibus&#10;&#10;Descrição gerada automaticamente">
            <a:extLst>
              <a:ext uri="{FF2B5EF4-FFF2-40B4-BE49-F238E27FC236}">
                <a16:creationId xmlns:a16="http://schemas.microsoft.com/office/drawing/2014/main" id="{016B3DE0-64B3-7EAB-3B68-0098CEBBB8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91" b="12480"/>
          <a:stretch/>
        </p:blipFill>
        <p:spPr>
          <a:xfrm>
            <a:off x="-15076" y="-1"/>
            <a:ext cx="9159076" cy="6857999"/>
          </a:xfrm>
          <a:prstGeom prst="rect">
            <a:avLst/>
          </a:prstGeom>
        </p:spPr>
      </p:pic>
      <p:sp>
        <p:nvSpPr>
          <p:cNvPr id="5" name="object 3"/>
          <p:cNvSpPr/>
          <p:nvPr/>
        </p:nvSpPr>
        <p:spPr>
          <a:xfrm>
            <a:off x="1" y="2"/>
            <a:ext cx="4762500" cy="6857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>
              <a:defRPr/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5"/>
          <p:cNvSpPr txBox="1"/>
          <p:nvPr/>
        </p:nvSpPr>
        <p:spPr>
          <a:xfrm>
            <a:off x="492399" y="2291850"/>
            <a:ext cx="3777703" cy="2501518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065" marR="5080" indent="-1271" algn="ctr">
              <a:lnSpc>
                <a:spcPct val="91800"/>
              </a:lnSpc>
              <a:spcBef>
                <a:spcPts val="459"/>
              </a:spcBef>
            </a:pPr>
            <a:r>
              <a:rPr lang="pt-BR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“Através da </a:t>
            </a:r>
            <a:r>
              <a:rPr lang="pt-BR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melhoria contínua</a:t>
            </a:r>
            <a:r>
              <a:rPr lang="pt-BR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dos nossos processos e serviços, visamos garantir o crescimento da Autarquia e </a:t>
            </a:r>
            <a:r>
              <a:rPr lang="pt-BR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satisfação</a:t>
            </a:r>
            <a:r>
              <a:rPr lang="pt-BR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dos </a:t>
            </a:r>
            <a:r>
              <a:rPr lang="pt-BR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nossos usuários</a:t>
            </a:r>
            <a:r>
              <a:rPr lang="pt-BR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.”</a:t>
            </a:r>
          </a:p>
          <a:p>
            <a:pPr marL="12065" marR="5080" indent="-1271" algn="ctr">
              <a:lnSpc>
                <a:spcPct val="91800"/>
              </a:lnSpc>
              <a:spcBef>
                <a:spcPts val="459"/>
              </a:spcBef>
            </a:pPr>
            <a:endParaRPr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582145" y="383461"/>
            <a:ext cx="377770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POLÍTICA DE QUALIDADE</a:t>
            </a:r>
          </a:p>
        </p:txBody>
      </p:sp>
      <p:sp>
        <p:nvSpPr>
          <p:cNvPr id="13" name="object 4">
            <a:extLst>
              <a:ext uri="{FF2B5EF4-FFF2-40B4-BE49-F238E27FC236}">
                <a16:creationId xmlns:a16="http://schemas.microsoft.com/office/drawing/2014/main" id="{374686F8-FE9D-39DD-B6FF-8FA1088BF7CD}"/>
              </a:ext>
            </a:extLst>
          </p:cNvPr>
          <p:cNvSpPr/>
          <p:nvPr/>
        </p:nvSpPr>
        <p:spPr>
          <a:xfrm>
            <a:off x="-172104" y="6228223"/>
            <a:ext cx="9473609" cy="963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Imagem 17" descr="Logotipo&#10;&#10;Descrição gerada automaticamente">
            <a:extLst>
              <a:ext uri="{FF2B5EF4-FFF2-40B4-BE49-F238E27FC236}">
                <a16:creationId xmlns:a16="http://schemas.microsoft.com/office/drawing/2014/main" id="{AA454FC1-F350-A679-7951-CF8E426F9F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130" y="5074703"/>
            <a:ext cx="1678367" cy="87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81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Padrão do plano de fundo&#10;&#10;Descrição gerada automaticamente">
            <a:extLst>
              <a:ext uri="{FF2B5EF4-FFF2-40B4-BE49-F238E27FC236}">
                <a16:creationId xmlns:a16="http://schemas.microsoft.com/office/drawing/2014/main" id="{3A4154BC-E8F4-1920-97FB-F74111F81B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5" name="Imagem 14" descr="Forma, Retângulo&#10;&#10;Descrição gerada automaticamente">
            <a:extLst>
              <a:ext uri="{FF2B5EF4-FFF2-40B4-BE49-F238E27FC236}">
                <a16:creationId xmlns:a16="http://schemas.microsoft.com/office/drawing/2014/main" id="{DA272521-B283-F002-84CB-8C2E8831AA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93" b="45311"/>
          <a:stretch/>
        </p:blipFill>
        <p:spPr>
          <a:xfrm>
            <a:off x="2766" y="6333613"/>
            <a:ext cx="9144000" cy="534659"/>
          </a:xfrm>
          <a:prstGeom prst="rect">
            <a:avLst/>
          </a:prstGeom>
        </p:spPr>
      </p:pic>
      <p:pic>
        <p:nvPicPr>
          <p:cNvPr id="16" name="Imagem 15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53D57D67-FDC4-5BAD-A225-B9E979EF03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19" r="38702"/>
          <a:stretch/>
        </p:blipFill>
        <p:spPr>
          <a:xfrm>
            <a:off x="-3497647" y="5233850"/>
            <a:ext cx="5605121" cy="4147799"/>
          </a:xfrm>
          <a:prstGeom prst="rect">
            <a:avLst/>
          </a:prstGeom>
        </p:spPr>
      </p:pic>
      <p:sp>
        <p:nvSpPr>
          <p:cNvPr id="9" name="object 5"/>
          <p:cNvSpPr txBox="1"/>
          <p:nvPr/>
        </p:nvSpPr>
        <p:spPr>
          <a:xfrm>
            <a:off x="690742" y="2386076"/>
            <a:ext cx="7768047" cy="21609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699" marR="5080" algn="ctr">
              <a:lnSpc>
                <a:spcPct val="150000"/>
              </a:lnSpc>
              <a:spcBef>
                <a:spcPts val="985"/>
              </a:spcBef>
              <a:buClr>
                <a:srgbClr val="C00000"/>
              </a:buClr>
              <a:tabLst>
                <a:tab pos="301618" algn="l"/>
              </a:tabLst>
            </a:pPr>
            <a:r>
              <a:rPr lang="pt-B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 11 de setembro de 2014, a cidade de Maricá passou por uma revolução na área de mobilidade urbana, tirando o projeto de ônibus tarifa zero do papel e inaugurando a Empresa Pública de Transportes (EPT). </a:t>
            </a:r>
            <a:endParaRPr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-5943" y="2"/>
            <a:ext cx="9144000" cy="1286311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object 4"/>
          <p:cNvSpPr txBox="1">
            <a:spLocks/>
          </p:cNvSpPr>
          <p:nvPr/>
        </p:nvSpPr>
        <p:spPr>
          <a:xfrm>
            <a:off x="1772469" y="316652"/>
            <a:ext cx="5587177" cy="58156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3700" b="0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spcBef>
                <a:spcPts val="95"/>
              </a:spcBef>
            </a:pPr>
            <a:r>
              <a:rPr lang="pt-BR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PROJETO TARIFA ZERO</a:t>
            </a:r>
          </a:p>
        </p:txBody>
      </p:sp>
    </p:spTree>
    <p:extLst>
      <p:ext uri="{BB962C8B-B14F-4D97-AF65-F5344CB8AC3E}">
        <p14:creationId xmlns:p14="http://schemas.microsoft.com/office/powerpoint/2010/main" val="3630065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Caminhão de bombeiros&#10;&#10;Descrição gerada automaticamente com confiança média">
            <a:extLst>
              <a:ext uri="{FF2B5EF4-FFF2-40B4-BE49-F238E27FC236}">
                <a16:creationId xmlns:a16="http://schemas.microsoft.com/office/drawing/2014/main" id="{DFAD1E48-EDD8-0867-6DF2-88976EE5CC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" name="object 3">
            <a:extLst>
              <a:ext uri="{FF2B5EF4-FFF2-40B4-BE49-F238E27FC236}">
                <a16:creationId xmlns:a16="http://schemas.microsoft.com/office/drawing/2014/main" id="{B8A04877-9345-497A-9330-547EAE943A93}"/>
              </a:ext>
            </a:extLst>
          </p:cNvPr>
          <p:cNvSpPr/>
          <p:nvPr/>
        </p:nvSpPr>
        <p:spPr>
          <a:xfrm>
            <a:off x="-318655" y="5495109"/>
            <a:ext cx="10272552" cy="11404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CaixaDeTexto 8"/>
          <p:cNvSpPr txBox="1"/>
          <p:nvPr/>
        </p:nvSpPr>
        <p:spPr>
          <a:xfrm>
            <a:off x="1640696" y="5501736"/>
            <a:ext cx="60872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NOSSA HISTÓRIA</a:t>
            </a:r>
          </a:p>
        </p:txBody>
      </p:sp>
      <p:pic>
        <p:nvPicPr>
          <p:cNvPr id="14" name="Imagem 13" descr="Logotipo&#10;&#10;Descrição gerada automaticamente">
            <a:extLst>
              <a:ext uri="{FF2B5EF4-FFF2-40B4-BE49-F238E27FC236}">
                <a16:creationId xmlns:a16="http://schemas.microsoft.com/office/drawing/2014/main" id="{95CE80C5-EC02-6423-A688-E00B6022C8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279" y="571355"/>
            <a:ext cx="1207441" cy="905581"/>
          </a:xfrm>
          <a:prstGeom prst="rect">
            <a:avLst/>
          </a:prstGeom>
        </p:spPr>
      </p:pic>
      <p:sp>
        <p:nvSpPr>
          <p:cNvPr id="17" name="Retângulo 16">
            <a:extLst>
              <a:ext uri="{FF2B5EF4-FFF2-40B4-BE49-F238E27FC236}">
                <a16:creationId xmlns:a16="http://schemas.microsoft.com/office/drawing/2014/main" id="{900B408C-E9BC-7262-831F-190F7B7D31B8}"/>
              </a:ext>
            </a:extLst>
          </p:cNvPr>
          <p:cNvSpPr/>
          <p:nvPr/>
        </p:nvSpPr>
        <p:spPr>
          <a:xfrm>
            <a:off x="0" y="6589799"/>
            <a:ext cx="9144000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95BF7C33-8445-C5C9-19A7-33BE680687B5}"/>
              </a:ext>
            </a:extLst>
          </p:cNvPr>
          <p:cNvSpPr/>
          <p:nvPr/>
        </p:nvSpPr>
        <p:spPr>
          <a:xfrm>
            <a:off x="0" y="5449390"/>
            <a:ext cx="9144000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0718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711</TotalTime>
  <Words>273</Words>
  <Application>Microsoft Office PowerPoint</Application>
  <PresentationFormat>Apresentação na tela (4:3)</PresentationFormat>
  <Paragraphs>46</Paragraphs>
  <Slides>28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28</vt:i4>
      </vt:variant>
    </vt:vector>
  </HeadingPairs>
  <TitlesOfParts>
    <vt:vector size="34" baseType="lpstr">
      <vt:lpstr>Arial</vt:lpstr>
      <vt:lpstr>Calibri</vt:lpstr>
      <vt:lpstr>Calibri Light</vt:lpstr>
      <vt:lpstr>Segoe UI Semilight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CARLOS OBERDAN BRAVO DE OLIVEIRA</dc:creator>
  <cp:lastModifiedBy>CARLOS OBERDAN BRAVO DE OLIVEIRA</cp:lastModifiedBy>
  <cp:revision>12</cp:revision>
  <dcterms:created xsi:type="dcterms:W3CDTF">2022-07-04T20:05:47Z</dcterms:created>
  <dcterms:modified xsi:type="dcterms:W3CDTF">2022-07-18T11:32:25Z</dcterms:modified>
</cp:coreProperties>
</file>