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handoutMasterIdLst>
    <p:handoutMasterId r:id="rId18"/>
  </p:handoutMasterIdLst>
  <p:sldIdLst>
    <p:sldId id="256" r:id="rId2"/>
    <p:sldId id="505" r:id="rId3"/>
    <p:sldId id="681" r:id="rId4"/>
    <p:sldId id="675" r:id="rId5"/>
    <p:sldId id="456" r:id="rId6"/>
    <p:sldId id="560" r:id="rId7"/>
    <p:sldId id="569" r:id="rId8"/>
    <p:sldId id="682" r:id="rId9"/>
    <p:sldId id="683" r:id="rId10"/>
    <p:sldId id="684" r:id="rId11"/>
    <p:sldId id="685" r:id="rId12"/>
    <p:sldId id="637" r:id="rId13"/>
    <p:sldId id="291" r:id="rId14"/>
    <p:sldId id="638" r:id="rId15"/>
    <p:sldId id="6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43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microsoft.com/office/2016/11/relationships/changesInfo" Target="NUL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A103-6E0D-4B07-BF14-959D68750CAF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0188-0DE2-4426-B940-300F120DD8B1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D6DC8-2D44-4BC4-BE4B-6BE58F0D2DA5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B68A-BA80-4269-B7B5-CA6591224475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begining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system, it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amazing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shows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reality, a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marginality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 fare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5D0C2-EBF8-4378-B9A8-FB6334C1427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27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7" Type="http://schemas.openxmlformats.org/officeDocument/2006/relationships/image" Target="../media/image2.png"/><Relationship Id="rId12" Type="http://schemas.openxmlformats.org/officeDocument/2006/relationships/image" Target="../media/image1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483657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651482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</p:grpSp>
    </p:spTree>
    <p:extLst>
      <p:ext uri="{BB962C8B-B14F-4D97-AF65-F5344CB8AC3E}">
        <p14:creationId xmlns:p14="http://schemas.microsoft.com/office/powerpoint/2010/main" val="1762559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9345-A14A-4C1D-A3E0-1E0A468516D3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6518-37F8-4DB1-8AC6-9FEAAF8CC9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1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9345-A14A-4C1D-A3E0-1E0A468516D3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6518-37F8-4DB1-8AC6-9FEAAF8CC9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48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5B0B6E3-07B9-4511-8E4C-672FDA9A0EA6}"/>
              </a:ext>
            </a:extLst>
          </p:cNvPr>
          <p:cNvGrpSpPr/>
          <p:nvPr userDrawn="1"/>
        </p:nvGrpSpPr>
        <p:grpSpPr>
          <a:xfrm>
            <a:off x="-1" y="0"/>
            <a:ext cx="2728409" cy="6858001"/>
            <a:chOff x="-1" y="0"/>
            <a:chExt cx="2728409" cy="6858001"/>
          </a:xfrm>
        </p:grpSpPr>
        <p:pic>
          <p:nvPicPr>
            <p:cNvPr id="10" name="Imagem 9" descr="Desenho de uma pessoa&#10;&#10;Descrição gerada automaticamente com confiança baixa">
              <a:extLst>
                <a:ext uri="{FF2B5EF4-FFF2-40B4-BE49-F238E27FC236}">
                  <a16:creationId xmlns:a16="http://schemas.microsoft.com/office/drawing/2014/main" id="{C75D7135-1859-43CB-A968-9187AE7E83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13" t="17966"/>
            <a:stretch/>
          </p:blipFill>
          <p:spPr>
            <a:xfrm>
              <a:off x="-1" y="0"/>
              <a:ext cx="1669410" cy="2162134"/>
            </a:xfrm>
            <a:prstGeom prst="rect">
              <a:avLst/>
            </a:prstGeom>
          </p:spPr>
        </p:pic>
        <p:pic>
          <p:nvPicPr>
            <p:cNvPr id="11" name="Imagem 10" descr="Desenho de uma pessoa&#10;&#10;Descrição gerada automaticamente com confiança baixa">
              <a:extLst>
                <a:ext uri="{FF2B5EF4-FFF2-40B4-BE49-F238E27FC236}">
                  <a16:creationId xmlns:a16="http://schemas.microsoft.com/office/drawing/2014/main" id="{10B11641-FBEE-4B99-89D0-8640A654C7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8" b="15355"/>
            <a:stretch/>
          </p:blipFill>
          <p:spPr>
            <a:xfrm>
              <a:off x="0" y="4032768"/>
              <a:ext cx="2491530" cy="2825232"/>
            </a:xfrm>
            <a:prstGeom prst="rect">
              <a:avLst/>
            </a:prstGeom>
          </p:spPr>
        </p:pic>
        <p:pic>
          <p:nvPicPr>
            <p:cNvPr id="12" name="Imagem 11" descr="Desenho de uma pessoa&#10;&#10;Descrição gerada automaticamente com confiança baixa">
              <a:extLst>
                <a:ext uri="{FF2B5EF4-FFF2-40B4-BE49-F238E27FC236}">
                  <a16:creationId xmlns:a16="http://schemas.microsoft.com/office/drawing/2014/main" id="{BDE76AAC-FBD9-4343-9BA7-10EE88EDF5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28"/>
            <a:stretch/>
          </p:blipFill>
          <p:spPr>
            <a:xfrm>
              <a:off x="2322197" y="2917195"/>
              <a:ext cx="406211" cy="1281497"/>
            </a:xfrm>
            <a:prstGeom prst="rect">
              <a:avLst/>
            </a:prstGeom>
          </p:spPr>
        </p:pic>
        <p:pic>
          <p:nvPicPr>
            <p:cNvPr id="13" name="Imagem 12" descr="Desenho de uma pessoa&#10;&#10;Descrição gerada automaticamente com confiança baixa">
              <a:extLst>
                <a:ext uri="{FF2B5EF4-FFF2-40B4-BE49-F238E27FC236}">
                  <a16:creationId xmlns:a16="http://schemas.microsoft.com/office/drawing/2014/main" id="{BEE48F2A-9B8E-4EF9-A915-98C233FEF0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1"/>
            <a:stretch/>
          </p:blipFill>
          <p:spPr>
            <a:xfrm>
              <a:off x="-1" y="2413048"/>
              <a:ext cx="526257" cy="1794032"/>
            </a:xfrm>
            <a:prstGeom prst="rect">
              <a:avLst/>
            </a:prstGeom>
          </p:spPr>
        </p:pic>
        <p:pic>
          <p:nvPicPr>
            <p:cNvPr id="14" name="Imagem 13" descr="Desenho de uma pessoa&#10;&#10;Descrição gerada automaticamente com confiança baixa">
              <a:extLst>
                <a:ext uri="{FF2B5EF4-FFF2-40B4-BE49-F238E27FC236}">
                  <a16:creationId xmlns:a16="http://schemas.microsoft.com/office/drawing/2014/main" id="{894912BF-775A-47B7-AAD7-F17A2C1C5D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28" b="53588"/>
            <a:stretch/>
          </p:blipFill>
          <p:spPr>
            <a:xfrm>
              <a:off x="2322197" y="6263235"/>
              <a:ext cx="406211" cy="594766"/>
            </a:xfrm>
            <a:prstGeom prst="rect">
              <a:avLst/>
            </a:prstGeom>
          </p:spPr>
        </p:pic>
        <p:pic>
          <p:nvPicPr>
            <p:cNvPr id="15" name="Imagem 14" descr="Desenho de uma pessoa&#10;&#10;Descrição gerada automaticamente com confiança baixa">
              <a:extLst>
                <a:ext uri="{FF2B5EF4-FFF2-40B4-BE49-F238E27FC236}">
                  <a16:creationId xmlns:a16="http://schemas.microsoft.com/office/drawing/2014/main" id="{328D03AE-3507-400B-9618-F5F2081808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02" y="2048093"/>
              <a:ext cx="1562049" cy="1541021"/>
            </a:xfrm>
            <a:prstGeom prst="rect">
              <a:avLst/>
            </a:prstGeom>
          </p:spPr>
        </p:pic>
        <p:pic>
          <p:nvPicPr>
            <p:cNvPr id="16" name="Imagem 15" descr="Desenho de uma pessoa&#10;&#10;Descrição gerada automaticamente com confiança baixa">
              <a:extLst>
                <a:ext uri="{FF2B5EF4-FFF2-40B4-BE49-F238E27FC236}">
                  <a16:creationId xmlns:a16="http://schemas.microsoft.com/office/drawing/2014/main" id="{8D703DA5-034B-4A89-9205-953DAB3D9A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706" r="32204"/>
            <a:stretch/>
          </p:blipFill>
          <p:spPr>
            <a:xfrm>
              <a:off x="1669409" y="0"/>
              <a:ext cx="1058999" cy="482243"/>
            </a:xfrm>
            <a:prstGeom prst="rect">
              <a:avLst/>
            </a:prstGeom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E976152-76C6-4F57-9E59-73D8F6EC32EC}"/>
              </a:ext>
            </a:extLst>
          </p:cNvPr>
          <p:cNvSpPr txBox="1"/>
          <p:nvPr userDrawn="1"/>
        </p:nvSpPr>
        <p:spPr>
          <a:xfrm>
            <a:off x="4130081" y="1787959"/>
            <a:ext cx="5333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>
                <a:solidFill>
                  <a:srgbClr val="9F9F9F"/>
                </a:solidFill>
              </a:rPr>
              <a:t>conectado pessoas às cidades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7AC298D6-E609-4770-9998-C377FF025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94491" y="2572249"/>
            <a:ext cx="4521375" cy="439177"/>
          </a:xfrm>
        </p:spPr>
        <p:txBody>
          <a:bodyPr anchor="ctr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t-BR"/>
              <a:t>autor</a:t>
            </a:r>
          </a:p>
        </p:txBody>
      </p:sp>
      <p:sp>
        <p:nvSpPr>
          <p:cNvPr id="22" name="Espaço Reservado para Texto 20">
            <a:extLst>
              <a:ext uri="{FF2B5EF4-FFF2-40B4-BE49-F238E27FC236}">
                <a16:creationId xmlns:a16="http://schemas.microsoft.com/office/drawing/2014/main" id="{0F22E37F-DFAB-4309-BAB2-1DFD9C9F6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4491" y="3020932"/>
            <a:ext cx="4521375" cy="439177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pt-BR"/>
              <a:t>e-mail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44616F4-849A-4859-9C76-EB49A766B14C}"/>
              </a:ext>
            </a:extLst>
          </p:cNvPr>
          <p:cNvSpPr txBox="1"/>
          <p:nvPr userDrawn="1"/>
        </p:nvSpPr>
        <p:spPr>
          <a:xfrm>
            <a:off x="5325190" y="3827451"/>
            <a:ext cx="41088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>
                <a:solidFill>
                  <a:srgbClr val="9F9F9F"/>
                </a:solidFill>
                <a:latin typeface="+mj-lt"/>
              </a:rPr>
              <a:t>www.poloplanejamento.com</a:t>
            </a:r>
          </a:p>
          <a:p>
            <a:pPr>
              <a:lnSpc>
                <a:spcPct val="200000"/>
              </a:lnSpc>
            </a:pPr>
            <a:r>
              <a:rPr lang="pt-BR" sz="1600">
                <a:solidFill>
                  <a:srgbClr val="9F9F9F"/>
                </a:solidFill>
                <a:latin typeface="+mj-lt"/>
              </a:rPr>
              <a:t>facebook.com/</a:t>
            </a:r>
            <a:r>
              <a:rPr lang="pt-BR" sz="1600" err="1">
                <a:solidFill>
                  <a:srgbClr val="9F9F9F"/>
                </a:solidFill>
                <a:latin typeface="+mj-lt"/>
              </a:rPr>
              <a:t>poloplanejamento</a:t>
            </a:r>
            <a:endParaRPr lang="pt-BR" sz="1600">
              <a:solidFill>
                <a:srgbClr val="9F9F9F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pt-BR" sz="1600">
                <a:solidFill>
                  <a:srgbClr val="9F9F9F"/>
                </a:solidFill>
                <a:latin typeface="+mj-lt"/>
              </a:rPr>
              <a:t>instagram.com/poloplanejamento/</a:t>
            </a:r>
          </a:p>
          <a:p>
            <a:pPr>
              <a:lnSpc>
                <a:spcPct val="200000"/>
              </a:lnSpc>
            </a:pPr>
            <a:r>
              <a:rPr lang="pt-BR" sz="1600">
                <a:solidFill>
                  <a:srgbClr val="9F9F9F"/>
                </a:solidFill>
                <a:latin typeface="+mj-lt"/>
              </a:rPr>
              <a:t>linkedin.com/</a:t>
            </a:r>
            <a:r>
              <a:rPr lang="pt-BR" sz="1600" err="1">
                <a:solidFill>
                  <a:srgbClr val="9F9F9F"/>
                </a:solidFill>
                <a:latin typeface="+mj-lt"/>
              </a:rPr>
              <a:t>company</a:t>
            </a:r>
            <a:r>
              <a:rPr lang="pt-BR" sz="1600">
                <a:solidFill>
                  <a:srgbClr val="9F9F9F"/>
                </a:solidFill>
                <a:latin typeface="+mj-lt"/>
              </a:rPr>
              <a:t>/</a:t>
            </a:r>
            <a:r>
              <a:rPr lang="pt-BR" sz="1600" err="1">
                <a:solidFill>
                  <a:srgbClr val="9F9F9F"/>
                </a:solidFill>
                <a:latin typeface="+mj-lt"/>
              </a:rPr>
              <a:t>poloplanejamento</a:t>
            </a:r>
            <a:endParaRPr lang="pt-BR" sz="1600">
              <a:solidFill>
                <a:srgbClr val="9F9F9F"/>
              </a:solidFill>
              <a:latin typeface="+mj-lt"/>
            </a:endParaRP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E792E5E7-F0FE-48D4-A510-FB67F0959D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96602" y="4066162"/>
            <a:ext cx="365760" cy="36576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0CB16406-6186-44F7-9F7B-2CE9557DDF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19462" y="5577902"/>
            <a:ext cx="320040" cy="32004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B953D996-C85B-4E1C-B1C3-D42D05F58B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19462" y="4600555"/>
            <a:ext cx="320040" cy="320040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E03537C3-9EEE-4AC2-907B-46E7DB12F0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919462" y="5089228"/>
            <a:ext cx="320040" cy="320040"/>
          </a:xfrm>
          <a:prstGeom prst="rect">
            <a:avLst/>
          </a:prstGeom>
        </p:spPr>
      </p:pic>
      <p:sp>
        <p:nvSpPr>
          <p:cNvPr id="34" name="Espaço Reservado para Texto 20">
            <a:extLst>
              <a:ext uri="{FF2B5EF4-FFF2-40B4-BE49-F238E27FC236}">
                <a16:creationId xmlns:a16="http://schemas.microsoft.com/office/drawing/2014/main" id="{28A2ADE9-1AD0-4B69-B2FA-DEA02261E2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4490" y="3469615"/>
            <a:ext cx="4521375" cy="439177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t-BR"/>
              <a:t>data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3F7D7C8E-1E8A-4CA0-B41C-57A4DAA3C57B}"/>
              </a:ext>
            </a:extLst>
          </p:cNvPr>
          <p:cNvSpPr/>
          <p:nvPr userDrawn="1"/>
        </p:nvSpPr>
        <p:spPr>
          <a:xfrm>
            <a:off x="-25548" y="-11656"/>
            <a:ext cx="2902097" cy="6869656"/>
          </a:xfrm>
          <a:prstGeom prst="rect">
            <a:avLst/>
          </a:prstGeom>
          <a:solidFill>
            <a:schemeClr val="bg2">
              <a:lumMod val="7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61E9BD7-8402-405A-AB75-2AB36D75DA0E}"/>
              </a:ext>
            </a:extLst>
          </p:cNvPr>
          <p:cNvSpPr/>
          <p:nvPr userDrawn="1"/>
        </p:nvSpPr>
        <p:spPr>
          <a:xfrm rot="5400000">
            <a:off x="-457313" y="3185719"/>
            <a:ext cx="6858004" cy="486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48610F9-9511-4981-AE6B-A3CB32E60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1" r="-2356"/>
          <a:stretch/>
        </p:blipFill>
        <p:spPr>
          <a:xfrm>
            <a:off x="2048903" y="671794"/>
            <a:ext cx="7498580" cy="17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1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9345-A14A-4C1D-A3E0-1E0A468516D3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6518-37F8-4DB1-8AC6-9FEAAF8CC9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00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82236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co simpl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698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za simpl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986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09487"/>
            <a:ext cx="4845352" cy="43579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1509487"/>
            <a:ext cx="4845352" cy="43579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9345-A14A-4C1D-A3E0-1E0A468516D3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6518-37F8-4DB1-8AC6-9FEAAF8CC9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42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17" y="122382"/>
            <a:ext cx="11161273" cy="12468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0412"/>
            <a:ext cx="4845352" cy="753170"/>
          </a:xfrm>
        </p:spPr>
        <p:txBody>
          <a:bodyPr anchor="ctr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599" y="2375505"/>
            <a:ext cx="4845351" cy="34918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1530412"/>
            <a:ext cx="4845352" cy="753170"/>
          </a:xfrm>
        </p:spPr>
        <p:txBody>
          <a:bodyPr anchor="ctr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2375505"/>
            <a:ext cx="4845351" cy="34918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9345-A14A-4C1D-A3E0-1E0A468516D3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6518-37F8-4DB1-8AC6-9FEAAF8CC9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44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9345-A14A-4C1D-A3E0-1E0A468516D3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6518-37F8-4DB1-8AC6-9FEAAF8CC9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97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648526" y="2648528"/>
            <a:ext cx="5777347" cy="480292"/>
          </a:xfrm>
        </p:spPr>
        <p:txBody>
          <a:bodyPr>
            <a:normAutofit/>
          </a:bodyPr>
          <a:lstStyle>
            <a:lvl1pPr algn="r">
              <a:defRPr sz="3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9345-A14A-4C1D-A3E0-1E0A468516D3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6518-37F8-4DB1-8AC6-9FEAAF8CC9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8218" y="122382"/>
            <a:ext cx="11161274" cy="1246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218" y="1482436"/>
            <a:ext cx="11161274" cy="4231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9149345-A14A-4C1D-A3E0-1E0A468516D3}" type="datetimeFigureOut">
              <a:rPr lang="pt-BR" smtClean="0"/>
              <a:t>22/07/2022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43D6518-37F8-4DB1-8AC6-9FEAAF8CC91A}" type="slidenum">
              <a:rPr lang="pt-BR" smtClean="0"/>
              <a:t>‹#›</a:t>
            </a:fld>
            <a:endParaRPr lang="pt-B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A086A966-D0EA-41DE-9C21-C219842FE1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6" y="5897504"/>
            <a:ext cx="2813855" cy="6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8" r:id="rId4"/>
    <p:sldLayoutId id="2147483689" r:id="rId5"/>
    <p:sldLayoutId id="2147483676" r:id="rId6"/>
    <p:sldLayoutId id="2147483677" r:id="rId7"/>
    <p:sldLayoutId id="2147483678" r:id="rId8"/>
    <p:sldLayoutId id="2147483684" r:id="rId9"/>
    <p:sldLayoutId id="2147483679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36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E7B45233-9128-448F-903D-B8C58C62B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3" b="12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Rectangle 20">
            <a:extLst>
              <a:ext uri="{FF2B5EF4-FFF2-40B4-BE49-F238E27FC236}">
                <a16:creationId xmlns:a16="http://schemas.microsoft.com/office/drawing/2014/main" id="{EF1A96B9-F717-4812-9DB0-C99D994623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60" y="1137137"/>
            <a:ext cx="9867482" cy="4570327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226038F9-8CE0-4A41-9EF0-3A27023DE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BB5C5996-5C1E-4768-90AE-87BED835C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C7D600-5417-456D-A86A-47E665438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pt-BR" dirty="0">
                <a:effectLst/>
              </a:rPr>
              <a:t>TARIFA ZERO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B03EA2-C0F2-493A-9919-590537182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rgbClr val="5E5E5E"/>
                </a:solidFill>
                <a:effectLst/>
              </a:rPr>
              <a:t>CASO DE VARGEM GRANDE PAULISTA</a:t>
            </a:r>
          </a:p>
          <a:p>
            <a:pPr>
              <a:spcAft>
                <a:spcPts val="600"/>
              </a:spcAft>
            </a:pPr>
            <a:endParaRPr lang="pt-BR" dirty="0">
              <a:solidFill>
                <a:srgbClr val="5E5E5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5511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9E7F5B-0817-4C91-9A5C-BBDA9432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 </a:t>
            </a:r>
            <a:r>
              <a:rPr lang="en-US" dirty="0" err="1"/>
              <a:t>proposto</a:t>
            </a:r>
            <a:endParaRPr lang="pt-BR" dirty="0"/>
          </a:p>
        </p:txBody>
      </p:sp>
      <p:pic>
        <p:nvPicPr>
          <p:cNvPr id="9" name="Imagem 8" descr="Tela de celular&#10;&#10;Descrição gerada automaticamente">
            <a:extLst>
              <a:ext uri="{FF2B5EF4-FFF2-40B4-BE49-F238E27FC236}">
                <a16:creationId xmlns:a16="http://schemas.microsoft.com/office/drawing/2014/main" id="{96275979-6EBC-4AD3-AFAE-E45F5F53D409}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" b="12083"/>
          <a:stretch/>
        </p:blipFill>
        <p:spPr>
          <a:xfrm>
            <a:off x="4385187" y="-29307"/>
            <a:ext cx="6096000" cy="69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9E7F5B-0817-4C91-9A5C-BBDA9432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Comparação</a:t>
            </a:r>
            <a:r>
              <a:rPr lang="en-US" dirty="0"/>
              <a:t> entre </a:t>
            </a:r>
            <a:r>
              <a:rPr lang="en-US" dirty="0" err="1"/>
              <a:t>sistemas</a:t>
            </a:r>
            <a:endParaRPr lang="pt-BR" dirty="0"/>
          </a:p>
        </p:txBody>
      </p:sp>
      <p:pic>
        <p:nvPicPr>
          <p:cNvPr id="5" name="Imagem 4" descr="Uma imagem contendo texto, screenshot&#10;&#10;Descrição gerada automaticamente">
            <a:extLst>
              <a:ext uri="{FF2B5EF4-FFF2-40B4-BE49-F238E27FC236}">
                <a16:creationId xmlns:a16="http://schemas.microsoft.com/office/drawing/2014/main" id="{237DED53-D913-46EE-BA81-883E43BDB3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1381" b="50325"/>
          <a:stretch/>
        </p:blipFill>
        <p:spPr>
          <a:xfrm>
            <a:off x="681402" y="1041806"/>
            <a:ext cx="5841733" cy="4358888"/>
          </a:xfrm>
          <a:prstGeom prst="rect">
            <a:avLst/>
          </a:prstGeom>
        </p:spPr>
      </p:pic>
      <p:pic>
        <p:nvPicPr>
          <p:cNvPr id="6" name="Imagem 5" descr="Uma imagem contendo texto, screenshot&#10;&#10;Descrição gerada automaticamente">
            <a:extLst>
              <a:ext uri="{FF2B5EF4-FFF2-40B4-BE49-F238E27FC236}">
                <a16:creationId xmlns:a16="http://schemas.microsoft.com/office/drawing/2014/main" id="{149E5446-9A2C-4F1A-8FD0-A0B6B6F424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17" b="411"/>
          <a:stretch/>
        </p:blipFill>
        <p:spPr>
          <a:xfrm>
            <a:off x="6350266" y="1041807"/>
            <a:ext cx="5841733" cy="43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59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9E7F5B-0817-4C91-9A5C-BBDA9432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17" y="122382"/>
            <a:ext cx="11161273" cy="1246845"/>
          </a:xfrm>
        </p:spPr>
        <p:txBody>
          <a:bodyPr/>
          <a:lstStyle/>
          <a:p>
            <a:r>
              <a:rPr lang="en-US" dirty="0"/>
              <a:t>Sistema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números</a:t>
            </a:r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7972885-C891-493B-8FA8-816A58EA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2877" y="-1"/>
            <a:ext cx="6499123" cy="68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66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FA69FF08-362D-4055-97CC-C09DF6E75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5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712BFFD-172B-4C87-A651-E9F738DC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18" y="122382"/>
            <a:ext cx="11161274" cy="1246845"/>
          </a:xfrm>
        </p:spPr>
        <p:txBody>
          <a:bodyPr/>
          <a:lstStyle/>
          <a:p>
            <a:r>
              <a:rPr lang="pt-BR" dirty="0"/>
              <a:t>Algumas observações sobre o novo sistema</a:t>
            </a:r>
          </a:p>
        </p:txBody>
      </p:sp>
      <p:sp>
        <p:nvSpPr>
          <p:cNvPr id="29" name="Espaço Reservado para Conteúdo 7">
            <a:extLst>
              <a:ext uri="{FF2B5EF4-FFF2-40B4-BE49-F238E27FC236}">
                <a16:creationId xmlns:a16="http://schemas.microsoft.com/office/drawing/2014/main" id="{DB70B0EC-1DF7-46EF-9376-DBE6FD7E1E34}"/>
              </a:ext>
            </a:extLst>
          </p:cNvPr>
          <p:cNvSpPr txBox="1">
            <a:spLocks/>
          </p:cNvSpPr>
          <p:nvPr/>
        </p:nvSpPr>
        <p:spPr>
          <a:xfrm>
            <a:off x="1061883" y="1232762"/>
            <a:ext cx="10648336" cy="43924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+mj-lt"/>
              </a:rPr>
              <a:t>Sistema gratuito mostra uma realidade social conhecida em teoria e que foi mostrado na prática;</a:t>
            </a:r>
          </a:p>
          <a:p>
            <a:r>
              <a:rPr lang="pt-BR" sz="2400" dirty="0">
                <a:latin typeface="+mj-lt"/>
              </a:rPr>
              <a:t>Externalidades positivas no comércio, meio ambiente, trânsito e social;</a:t>
            </a:r>
          </a:p>
          <a:p>
            <a:r>
              <a:rPr lang="pt-BR" sz="2400" dirty="0">
                <a:latin typeface="+mj-lt"/>
              </a:rPr>
              <a:t>Prefeitura assume o transporte coletivo por um mês;</a:t>
            </a:r>
          </a:p>
          <a:p>
            <a:r>
              <a:rPr lang="pt-BR" sz="2400" dirty="0">
                <a:latin typeface="+mj-lt"/>
              </a:rPr>
              <a:t>Grande potencial para outros municípios brasileiros;</a:t>
            </a:r>
          </a:p>
        </p:txBody>
      </p:sp>
    </p:spTree>
    <p:extLst>
      <p:ext uri="{BB962C8B-B14F-4D97-AF65-F5344CB8AC3E}">
        <p14:creationId xmlns:p14="http://schemas.microsoft.com/office/powerpoint/2010/main" val="2564337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2AF336-C2CD-4F46-A402-167B2A006D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Paulo Silva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6372D6E-3529-4291-9B5A-BCE97A6CBB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paulo@poloplanejamento.com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35E68CC-D6A6-41F9-93AD-6C7AB79ED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/>
              <a:t>dezembro de 2021</a:t>
            </a:r>
          </a:p>
        </p:txBody>
      </p:sp>
    </p:spTree>
    <p:extLst>
      <p:ext uri="{BB962C8B-B14F-4D97-AF65-F5344CB8AC3E}">
        <p14:creationId xmlns:p14="http://schemas.microsoft.com/office/powerpoint/2010/main" val="2627512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E0515D2-FEA7-40E4-B651-CAFDAB8C7C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r="151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53ACA9E-4C0F-4F1F-8E74-30320CE2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A POLO PLANEJAMENTO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69E94C-5FCB-4403-A961-69FC3635B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436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m 50" descr="Foto preta e branca de homem com óculos de grau&#10;&#10;Descrição gerada automaticamente">
            <a:extLst>
              <a:ext uri="{FF2B5EF4-FFF2-40B4-BE49-F238E27FC236}">
                <a16:creationId xmlns:a16="http://schemas.microsoft.com/office/drawing/2014/main" id="{DE3D5E2D-E90A-4DF6-A5E1-8E8581096D02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r="2610"/>
          <a:stretch/>
        </p:blipFill>
        <p:spPr>
          <a:xfrm>
            <a:off x="8192971" y="711724"/>
            <a:ext cx="162388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Imagem 49" descr="Homem de camisa preta&#10;&#10;Descrição gerada automaticamente">
            <a:extLst>
              <a:ext uri="{FF2B5EF4-FFF2-40B4-BE49-F238E27FC236}">
                <a16:creationId xmlns:a16="http://schemas.microsoft.com/office/drawing/2014/main" id="{5902F98F-F0A2-47D8-B0A6-928A5B8F87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r="6318"/>
          <a:stretch/>
        </p:blipFill>
        <p:spPr>
          <a:xfrm>
            <a:off x="391490" y="3668666"/>
            <a:ext cx="162763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02020C1-B3B8-4B88-B5D5-357F0CFD41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3505" y="112811"/>
            <a:ext cx="11161712" cy="598913"/>
          </a:xfrm>
        </p:spPr>
        <p:txBody>
          <a:bodyPr anchor="t">
            <a:normAutofit/>
          </a:bodyPr>
          <a:lstStyle/>
          <a:p>
            <a:r>
              <a:rPr lang="pt-BR"/>
              <a:t>time de trabalho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59091E3-5435-4D96-BE27-511D5502767C}"/>
              </a:ext>
            </a:extLst>
          </p:cNvPr>
          <p:cNvSpPr>
            <a:spLocks noChangeAspect="1"/>
          </p:cNvSpPr>
          <p:nvPr/>
        </p:nvSpPr>
        <p:spPr>
          <a:xfrm>
            <a:off x="393124" y="711724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09AEFE5-61EE-4DA8-AE8F-7405320B47E5}"/>
              </a:ext>
            </a:extLst>
          </p:cNvPr>
          <p:cNvSpPr>
            <a:spLocks/>
          </p:cNvSpPr>
          <p:nvPr/>
        </p:nvSpPr>
        <p:spPr>
          <a:xfrm>
            <a:off x="2342526" y="711724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CDED4C8-39B1-4A39-8008-E6A2481DBAF8}"/>
              </a:ext>
            </a:extLst>
          </p:cNvPr>
          <p:cNvSpPr/>
          <p:nvPr/>
        </p:nvSpPr>
        <p:spPr>
          <a:xfrm>
            <a:off x="4291928" y="711724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F53414C-D2F8-4601-AA66-684A2AAD77AB}"/>
              </a:ext>
            </a:extLst>
          </p:cNvPr>
          <p:cNvSpPr/>
          <p:nvPr/>
        </p:nvSpPr>
        <p:spPr>
          <a:xfrm>
            <a:off x="6241330" y="711724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E671485-874C-4D79-BCA0-1786AA1C8DB0}"/>
              </a:ext>
            </a:extLst>
          </p:cNvPr>
          <p:cNvSpPr/>
          <p:nvPr/>
        </p:nvSpPr>
        <p:spPr>
          <a:xfrm>
            <a:off x="8190732" y="711724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B31662-C7AA-41BA-A7EB-1B88C8736700}"/>
              </a:ext>
            </a:extLst>
          </p:cNvPr>
          <p:cNvSpPr/>
          <p:nvPr/>
        </p:nvSpPr>
        <p:spPr>
          <a:xfrm>
            <a:off x="10140134" y="711724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4CCBA28-39F8-4594-B994-A62E9B1744C7}"/>
              </a:ext>
            </a:extLst>
          </p:cNvPr>
          <p:cNvSpPr/>
          <p:nvPr/>
        </p:nvSpPr>
        <p:spPr>
          <a:xfrm>
            <a:off x="393124" y="3668666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998BB4D-DFA9-4232-ABB2-8598DBDB313E}"/>
              </a:ext>
            </a:extLst>
          </p:cNvPr>
          <p:cNvSpPr/>
          <p:nvPr/>
        </p:nvSpPr>
        <p:spPr>
          <a:xfrm>
            <a:off x="2342526" y="3668666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14C2258-9E9D-4E10-BDC0-60B22E7DC8B8}"/>
              </a:ext>
            </a:extLst>
          </p:cNvPr>
          <p:cNvSpPr/>
          <p:nvPr/>
        </p:nvSpPr>
        <p:spPr>
          <a:xfrm>
            <a:off x="4291928" y="3668666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374CB36-2822-4170-B8AC-54EA5DA1D50C}"/>
              </a:ext>
            </a:extLst>
          </p:cNvPr>
          <p:cNvSpPr/>
          <p:nvPr/>
        </p:nvSpPr>
        <p:spPr>
          <a:xfrm>
            <a:off x="6241330" y="3668666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F39E073-DE24-47F9-AF42-8F2AC3C88195}"/>
              </a:ext>
            </a:extLst>
          </p:cNvPr>
          <p:cNvSpPr/>
          <p:nvPr/>
        </p:nvSpPr>
        <p:spPr>
          <a:xfrm>
            <a:off x="8190732" y="3668666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28A9140-4F88-449E-89C0-3601511B52A3}"/>
              </a:ext>
            </a:extLst>
          </p:cNvPr>
          <p:cNvSpPr/>
          <p:nvPr/>
        </p:nvSpPr>
        <p:spPr>
          <a:xfrm>
            <a:off x="10140134" y="3668666"/>
            <a:ext cx="1626124" cy="182880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BCAA9B-2C14-4751-B385-17AE33536B3E}"/>
              </a:ext>
            </a:extLst>
          </p:cNvPr>
          <p:cNvSpPr txBox="1"/>
          <p:nvPr/>
        </p:nvSpPr>
        <p:spPr>
          <a:xfrm>
            <a:off x="391616" y="2666115"/>
            <a:ext cx="1627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Thiago Gomes</a:t>
            </a: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Sócio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57BE84-C524-43E4-9BAB-5F497EF8E84E}"/>
              </a:ext>
            </a:extLst>
          </p:cNvPr>
          <p:cNvSpPr txBox="1"/>
          <p:nvPr/>
        </p:nvSpPr>
        <p:spPr>
          <a:xfrm>
            <a:off x="2341018" y="2666115"/>
            <a:ext cx="1627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Tatiana Landi</a:t>
            </a: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Sócia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B05C341-1362-453F-86C7-291E4745E053}"/>
              </a:ext>
            </a:extLst>
          </p:cNvPr>
          <p:cNvSpPr txBox="1"/>
          <p:nvPr/>
        </p:nvSpPr>
        <p:spPr>
          <a:xfrm>
            <a:off x="4290420" y="2666115"/>
            <a:ext cx="1627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Paulo Silva</a:t>
            </a: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Sócio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4D568F4-8050-4EE2-A7CE-62B78E6F9EF0}"/>
              </a:ext>
            </a:extLst>
          </p:cNvPr>
          <p:cNvSpPr txBox="1"/>
          <p:nvPr/>
        </p:nvSpPr>
        <p:spPr>
          <a:xfrm>
            <a:off x="6239822" y="2666115"/>
            <a:ext cx="16276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Estefânia </a:t>
            </a:r>
            <a:r>
              <a:rPr lang="pt-BR" sz="1400" b="1" err="1">
                <a:solidFill>
                  <a:schemeClr val="tx2"/>
                </a:solidFill>
              </a:rPr>
              <a:t>Bordin</a:t>
            </a:r>
            <a:endParaRPr lang="pt-BR" sz="1400" b="1">
              <a:solidFill>
                <a:schemeClr val="tx2"/>
              </a:solidFill>
            </a:endParaRP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Consultora em Mobilidade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84DCE22-71ED-43AD-B25E-E06687553926}"/>
              </a:ext>
            </a:extLst>
          </p:cNvPr>
          <p:cNvSpPr txBox="1"/>
          <p:nvPr/>
        </p:nvSpPr>
        <p:spPr>
          <a:xfrm>
            <a:off x="8189224" y="2666115"/>
            <a:ext cx="16276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Gustavo Sobral</a:t>
            </a: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Consultor em Infraestrutura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389139F-AEBC-49B7-A167-1144F4C952FE}"/>
              </a:ext>
            </a:extLst>
          </p:cNvPr>
          <p:cNvSpPr txBox="1"/>
          <p:nvPr/>
        </p:nvSpPr>
        <p:spPr>
          <a:xfrm>
            <a:off x="10138626" y="2666115"/>
            <a:ext cx="16276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Marília </a:t>
            </a:r>
            <a:r>
              <a:rPr lang="pt-BR" sz="1400" b="1" err="1">
                <a:solidFill>
                  <a:schemeClr val="tx2"/>
                </a:solidFill>
              </a:rPr>
              <a:t>Hildebrand</a:t>
            </a:r>
            <a:endParaRPr lang="pt-BR" sz="1400" b="1">
              <a:solidFill>
                <a:schemeClr val="tx2"/>
              </a:solidFill>
            </a:endParaRP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Consultora em Planejamento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F5A6E67-D8F4-479F-BC3E-5BCAE871D49B}"/>
              </a:ext>
            </a:extLst>
          </p:cNvPr>
          <p:cNvSpPr txBox="1"/>
          <p:nvPr/>
        </p:nvSpPr>
        <p:spPr>
          <a:xfrm>
            <a:off x="392867" y="5666114"/>
            <a:ext cx="16276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Rafael Siqueira</a:t>
            </a: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Consultor em Transporte Coletivo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C559C2F-9319-4154-8975-06D43779518C}"/>
              </a:ext>
            </a:extLst>
          </p:cNvPr>
          <p:cNvSpPr txBox="1"/>
          <p:nvPr/>
        </p:nvSpPr>
        <p:spPr>
          <a:xfrm>
            <a:off x="2342019" y="5666114"/>
            <a:ext cx="16276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Carolina Mesquita</a:t>
            </a: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Consultora em Geoprocessamento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CA9DA03-42E8-4BFC-B7EF-6A5974153EDA}"/>
              </a:ext>
            </a:extLst>
          </p:cNvPr>
          <p:cNvSpPr txBox="1"/>
          <p:nvPr/>
        </p:nvSpPr>
        <p:spPr>
          <a:xfrm>
            <a:off x="4291171" y="5666114"/>
            <a:ext cx="16276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Caio Ortega</a:t>
            </a: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Analista em Planejamento Territorial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8320593-6809-4689-989A-34032F1386DA}"/>
              </a:ext>
            </a:extLst>
          </p:cNvPr>
          <p:cNvSpPr txBox="1"/>
          <p:nvPr/>
        </p:nvSpPr>
        <p:spPr>
          <a:xfrm>
            <a:off x="6240323" y="5666114"/>
            <a:ext cx="1627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Karine Batista</a:t>
            </a: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Estagiária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49CAA98-DDB3-4C0F-A73D-73BDCF3A9457}"/>
              </a:ext>
            </a:extLst>
          </p:cNvPr>
          <p:cNvSpPr txBox="1"/>
          <p:nvPr/>
        </p:nvSpPr>
        <p:spPr>
          <a:xfrm>
            <a:off x="8189475" y="5666114"/>
            <a:ext cx="1627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Luísa </a:t>
            </a:r>
            <a:r>
              <a:rPr lang="pt-BR" sz="1400" b="1" err="1">
                <a:solidFill>
                  <a:schemeClr val="tx2"/>
                </a:solidFill>
              </a:rPr>
              <a:t>Kanzato</a:t>
            </a:r>
            <a:endParaRPr lang="pt-BR" sz="1400" b="1">
              <a:solidFill>
                <a:schemeClr val="tx2"/>
              </a:solidFill>
            </a:endParaRP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Estagiária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72A6873-C81F-49BF-B1FA-4F6E3A358D35}"/>
              </a:ext>
            </a:extLst>
          </p:cNvPr>
          <p:cNvSpPr txBox="1"/>
          <p:nvPr/>
        </p:nvSpPr>
        <p:spPr>
          <a:xfrm>
            <a:off x="10138626" y="5666114"/>
            <a:ext cx="16276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1400" b="1">
                <a:solidFill>
                  <a:schemeClr val="tx2"/>
                </a:solidFill>
              </a:rPr>
              <a:t>Bruna Lourenço</a:t>
            </a:r>
          </a:p>
          <a:p>
            <a:pPr algn="ctr" fontAlgn="base"/>
            <a:r>
              <a:rPr lang="pt-BR" sz="1400">
                <a:solidFill>
                  <a:schemeClr val="tx2"/>
                </a:solidFill>
              </a:rPr>
              <a:t>Auxiliar Administrativo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F71622D-DF33-47F5-8037-CEADACD231BE}"/>
              </a:ext>
            </a:extLst>
          </p:cNvPr>
          <p:cNvSpPr/>
          <p:nvPr/>
        </p:nvSpPr>
        <p:spPr>
          <a:xfrm>
            <a:off x="3988460" y="336153"/>
            <a:ext cx="8203540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Homem em pé posando para foto&#10;&#10;Descrição gerada automaticamente">
            <a:extLst>
              <a:ext uri="{FF2B5EF4-FFF2-40B4-BE49-F238E27FC236}">
                <a16:creationId xmlns:a16="http://schemas.microsoft.com/office/drawing/2014/main" id="{1A4F3162-C1F8-405F-9744-2A2C746CD8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0" b="8904"/>
          <a:stretch/>
        </p:blipFill>
        <p:spPr>
          <a:xfrm>
            <a:off x="392998" y="711724"/>
            <a:ext cx="1626124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m 17" descr="Mulher com as mãos no bolso&#10;&#10;Descrição gerada automaticamente">
            <a:extLst>
              <a:ext uri="{FF2B5EF4-FFF2-40B4-BE49-F238E27FC236}">
                <a16:creationId xmlns:a16="http://schemas.microsoft.com/office/drawing/2014/main" id="{5DAAF7A8-1313-47C6-B569-799F2C4ACDC7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7" b="8319"/>
          <a:stretch/>
        </p:blipFill>
        <p:spPr>
          <a:xfrm>
            <a:off x="2350166" y="711725"/>
            <a:ext cx="162612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Imagem 32" descr="Homem de roupa preta&#10;&#10;Descrição gerada automaticamente">
            <a:extLst>
              <a:ext uri="{FF2B5EF4-FFF2-40B4-BE49-F238E27FC236}">
                <a16:creationId xmlns:a16="http://schemas.microsoft.com/office/drawing/2014/main" id="{530E0515-CBC9-479F-9A12-ECC071C480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19439" b="12992"/>
          <a:stretch/>
        </p:blipFill>
        <p:spPr>
          <a:xfrm>
            <a:off x="4290294" y="711724"/>
            <a:ext cx="162964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Imagem 36" descr="Mulher sorrindo em frente a água&#10;&#10;Descrição gerada automaticamente">
            <a:extLst>
              <a:ext uri="{FF2B5EF4-FFF2-40B4-BE49-F238E27FC236}">
                <a16:creationId xmlns:a16="http://schemas.microsoft.com/office/drawing/2014/main" id="{DC6A6EA5-1D7D-4EF0-9B98-75C1FFB212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8"/>
          <a:stretch/>
        </p:blipFill>
        <p:spPr>
          <a:xfrm>
            <a:off x="6240323" y="711724"/>
            <a:ext cx="1625623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Imagem 38" descr="Pessoa posando para foto&#10;&#10;Descrição gerada automaticamente">
            <a:extLst>
              <a:ext uri="{FF2B5EF4-FFF2-40B4-BE49-F238E27FC236}">
                <a16:creationId xmlns:a16="http://schemas.microsoft.com/office/drawing/2014/main" id="{6E4A19F2-C6AB-4407-AA9A-C27C30EA0C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14271" b="13625"/>
          <a:stretch/>
        </p:blipFill>
        <p:spPr>
          <a:xfrm>
            <a:off x="10136616" y="711725"/>
            <a:ext cx="162964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Imagem 40" descr="Homem com camiseta preta&#10;&#10;Descrição gerada automaticamente">
            <a:extLst>
              <a:ext uri="{FF2B5EF4-FFF2-40B4-BE49-F238E27FC236}">
                <a16:creationId xmlns:a16="http://schemas.microsoft.com/office/drawing/2014/main" id="{DD5A1E0B-7B2E-401F-A920-07978190AA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" b="16386"/>
          <a:stretch/>
        </p:blipFill>
        <p:spPr>
          <a:xfrm>
            <a:off x="2348907" y="3668666"/>
            <a:ext cx="1627633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Imagem 42" descr="Homem de camisa azul&#10;&#10;Descrição gerada automaticamente">
            <a:extLst>
              <a:ext uri="{FF2B5EF4-FFF2-40B4-BE49-F238E27FC236}">
                <a16:creationId xmlns:a16="http://schemas.microsoft.com/office/drawing/2014/main" id="{03ECBC14-B010-40DD-8DCC-C4B3502F4D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8" b="9328"/>
          <a:stretch/>
        </p:blipFill>
        <p:spPr>
          <a:xfrm>
            <a:off x="4290294" y="3668667"/>
            <a:ext cx="163316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Imagem 44" descr="Pessoa posando para foto&#10;&#10;Descrição gerada automaticamente">
            <a:extLst>
              <a:ext uri="{FF2B5EF4-FFF2-40B4-BE49-F238E27FC236}">
                <a16:creationId xmlns:a16="http://schemas.microsoft.com/office/drawing/2014/main" id="{EA8B6732-D5F2-4B61-9295-4F4D3478A67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3" b="11251"/>
          <a:stretch/>
        </p:blipFill>
        <p:spPr>
          <a:xfrm>
            <a:off x="6239822" y="3668666"/>
            <a:ext cx="1635649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Imagem 46" descr="Mulher com roupa preta&#10;&#10;Descrição gerada automaticamente">
            <a:extLst>
              <a:ext uri="{FF2B5EF4-FFF2-40B4-BE49-F238E27FC236}">
                <a16:creationId xmlns:a16="http://schemas.microsoft.com/office/drawing/2014/main" id="{B2B1FE77-E9A8-4418-BB6C-2B4BDC8DA9E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" t="13057" r="-1" b="12421"/>
          <a:stretch/>
        </p:blipFill>
        <p:spPr>
          <a:xfrm>
            <a:off x="8189225" y="3668666"/>
            <a:ext cx="163062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Imagem 48" descr="Mulher posando para foto&#10;&#10;Descrição gerada automaticamente">
            <a:extLst>
              <a:ext uri="{FF2B5EF4-FFF2-40B4-BE49-F238E27FC236}">
                <a16:creationId xmlns:a16="http://schemas.microsoft.com/office/drawing/2014/main" id="{A3D81ACD-C506-4BD4-957A-10BABD3926E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16340" b="15015"/>
          <a:stretch/>
        </p:blipFill>
        <p:spPr>
          <a:xfrm>
            <a:off x="10130608" y="3668666"/>
            <a:ext cx="1635649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4011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8A5457-6782-47D1-BF20-CDF8485E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área de atuação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E08FA3-9949-4F65-83EA-4454741BA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632154"/>
            <a:ext cx="10289458" cy="51034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sz="2400" dirty="0"/>
              <a:t>Planejamento Urbano: planos municipais (diretor, mobilidade, turismo etc.), estudos  e projetos urbanos (transporte coletivo, redesenho urbano, elaboração de leis urbanísticas (lei de uso e ocupação do solo) </a:t>
            </a:r>
            <a:r>
              <a:rPr lang="pt-BR" sz="2400" dirty="0" err="1"/>
              <a:t>etc</a:t>
            </a:r>
            <a:r>
              <a:rPr lang="pt-BR" sz="24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Planejamento Regional: estudos de apoio a infraestruturas em rodovias, ferrovias, portos e aeroportos;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Apoio a tomada de decisão: estudos apoiados em dados para construção de modelos e cenários do objeto de estudo, como exemplo, se é viável uma prefeitura fazer uma Parceria Público Privada na Iluminação Pública;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Projetos: desenvolvemos anteprojetos, projetos de concepção e projeto funcional vinculados a ambientes urbanos como </a:t>
            </a:r>
            <a:r>
              <a:rPr lang="pt-BR" sz="2400" dirty="0" err="1"/>
              <a:t>masterplan</a:t>
            </a:r>
            <a:r>
              <a:rPr lang="pt-BR" sz="2400" dirty="0"/>
              <a:t>, loteamentos, projetos de trevos e acessos e projetos de estacionamentos; 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err="1"/>
              <a:t>Getecnologias</a:t>
            </a:r>
            <a:r>
              <a:rPr lang="pt-BR" sz="2400" dirty="0"/>
              <a:t>: oferecemos soluções para processamento, análise e visualização de dados espaciais coo estudos de localização, avaliação de mercado e análise de grandes volumes de dados</a:t>
            </a:r>
          </a:p>
          <a:p>
            <a:pPr marL="342900" indent="-342900">
              <a:buFont typeface="+mj-lt"/>
              <a:buAutoNum type="arabicPeriod"/>
            </a:pPr>
            <a:endParaRPr lang="pt-BR" sz="2800" dirty="0"/>
          </a:p>
          <a:p>
            <a:pPr marL="342900" indent="-342900">
              <a:buFont typeface="+mj-lt"/>
              <a:buAutoNum type="arabicPeriod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9966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22E94C08-A4A8-4B89-A70C-611C65EFD7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6" y="34437"/>
            <a:ext cx="6545868" cy="67137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A62569-D105-4F32-B2F6-049250AAE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209" y="685800"/>
            <a:ext cx="5450623" cy="1485900"/>
          </a:xfrm>
        </p:spPr>
        <p:txBody>
          <a:bodyPr>
            <a:normAutofit/>
          </a:bodyPr>
          <a:lstStyle/>
          <a:p>
            <a:r>
              <a:rPr lang="pt-BR"/>
              <a:t>O que fazemos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87382CE8-1159-4D99-B3FB-A6F1B1526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872" y="2286000"/>
            <a:ext cx="5148962" cy="3581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base"/>
            <a:r>
              <a:rPr lang="pt-BR" sz="1800"/>
              <a:t>Trabalhamos para apoiar a tomada de decisão de gestores públicos e privados a formular projetos e políticas públicas focadas no cidadão. </a:t>
            </a:r>
          </a:p>
          <a:p>
            <a:pPr fontAlgn="base"/>
            <a:r>
              <a:rPr lang="pt-BR" sz="1800"/>
              <a:t>Sempre buscamos inovações, tecnológicas ou de processos, que possam de fato criar cidades melhores para vivermos. </a:t>
            </a:r>
          </a:p>
          <a:p>
            <a:pPr fontAlgn="base"/>
            <a:r>
              <a:rPr lang="pt-BR" sz="1800"/>
              <a:t>Somos uma empresa de consultoria e vendemos a experiência que temos para criar soluções arrojadas de gestão de cidade e infraestruturas urbanas e regionais. </a:t>
            </a:r>
          </a:p>
          <a:p>
            <a:pPr fontAlgn="base"/>
            <a:r>
              <a:rPr lang="pt-BR" sz="1800"/>
              <a:t>Ampla abrangência nacional, com projetos em todas a regiões do país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249C18E-DF2E-4946-8216-CDAEB3DE6299}"/>
              </a:ext>
            </a:extLst>
          </p:cNvPr>
          <p:cNvSpPr txBox="1">
            <a:spLocks/>
          </p:cNvSpPr>
          <p:nvPr/>
        </p:nvSpPr>
        <p:spPr>
          <a:xfrm>
            <a:off x="708577" y="109850"/>
            <a:ext cx="2383416" cy="542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kern="1200" baseline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>
                <a:solidFill>
                  <a:schemeClr val="accent1"/>
                </a:solidFill>
              </a:rPr>
              <a:t>locais de projetos</a:t>
            </a:r>
          </a:p>
        </p:txBody>
      </p:sp>
      <p:pic>
        <p:nvPicPr>
          <p:cNvPr id="7" name="Gráfico 6" descr="Alvo com preenchimento sólido">
            <a:extLst>
              <a:ext uri="{FF2B5EF4-FFF2-40B4-BE49-F238E27FC236}">
                <a16:creationId xmlns:a16="http://schemas.microsoft.com/office/drawing/2014/main" id="{7C68D2DF-4538-4680-B406-96F87562F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24400" y="4876015"/>
            <a:ext cx="182880" cy="182880"/>
          </a:xfrm>
          <a:prstGeom prst="rect">
            <a:avLst/>
          </a:prstGeom>
        </p:spPr>
      </p:pic>
      <p:pic>
        <p:nvPicPr>
          <p:cNvPr id="11" name="Gráfico 10" descr="Alvo com preenchimento sólido">
            <a:extLst>
              <a:ext uri="{FF2B5EF4-FFF2-40B4-BE49-F238E27FC236}">
                <a16:creationId xmlns:a16="http://schemas.microsoft.com/office/drawing/2014/main" id="{A71CDA36-C7BE-4A0E-9402-6BAE7730D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32960" y="4967455"/>
            <a:ext cx="182880" cy="182880"/>
          </a:xfrm>
          <a:prstGeom prst="rect">
            <a:avLst/>
          </a:prstGeom>
        </p:spPr>
      </p:pic>
      <p:pic>
        <p:nvPicPr>
          <p:cNvPr id="12" name="Gráfico 11" descr="Alvo com preenchimento sólido">
            <a:extLst>
              <a:ext uri="{FF2B5EF4-FFF2-40B4-BE49-F238E27FC236}">
                <a16:creationId xmlns:a16="http://schemas.microsoft.com/office/drawing/2014/main" id="{CF68D539-0352-4259-94FB-F7C68FB0C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01137" y="4639402"/>
            <a:ext cx="182880" cy="182880"/>
          </a:xfrm>
          <a:prstGeom prst="rect">
            <a:avLst/>
          </a:prstGeom>
        </p:spPr>
      </p:pic>
      <p:pic>
        <p:nvPicPr>
          <p:cNvPr id="14" name="Gráfico 13" descr="Alvo com preenchimento sólido">
            <a:extLst>
              <a:ext uri="{FF2B5EF4-FFF2-40B4-BE49-F238E27FC236}">
                <a16:creationId xmlns:a16="http://schemas.microsoft.com/office/drawing/2014/main" id="{69BF7EAF-28B7-459B-A096-AE65B9F05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92577" y="4136954"/>
            <a:ext cx="182880" cy="182880"/>
          </a:xfrm>
          <a:prstGeom prst="rect">
            <a:avLst/>
          </a:prstGeom>
        </p:spPr>
      </p:pic>
      <p:pic>
        <p:nvPicPr>
          <p:cNvPr id="15" name="Gráfico 14" descr="Alvo com preenchimento sólido">
            <a:extLst>
              <a:ext uri="{FF2B5EF4-FFF2-40B4-BE49-F238E27FC236}">
                <a16:creationId xmlns:a16="http://schemas.microsoft.com/office/drawing/2014/main" id="{0FDB9A86-7D02-4E8D-90AB-6E121DD98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6213" y="4647415"/>
            <a:ext cx="182880" cy="182880"/>
          </a:xfrm>
          <a:prstGeom prst="rect">
            <a:avLst/>
          </a:prstGeom>
        </p:spPr>
      </p:pic>
      <p:pic>
        <p:nvPicPr>
          <p:cNvPr id="16" name="Gráfico 15" descr="Alvo com preenchimento sólido">
            <a:extLst>
              <a:ext uri="{FF2B5EF4-FFF2-40B4-BE49-F238E27FC236}">
                <a16:creationId xmlns:a16="http://schemas.microsoft.com/office/drawing/2014/main" id="{EB728938-9879-41C2-89BF-7534FA7ED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47653" y="4373095"/>
            <a:ext cx="182880" cy="182880"/>
          </a:xfrm>
          <a:prstGeom prst="rect">
            <a:avLst/>
          </a:prstGeom>
        </p:spPr>
      </p:pic>
      <p:pic>
        <p:nvPicPr>
          <p:cNvPr id="17" name="Gráfico 16" descr="Alvo com preenchimento sólido">
            <a:extLst>
              <a:ext uri="{FF2B5EF4-FFF2-40B4-BE49-F238E27FC236}">
                <a16:creationId xmlns:a16="http://schemas.microsoft.com/office/drawing/2014/main" id="{65D2F154-B02C-4D88-A77C-098361DBE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26850" y="4647180"/>
            <a:ext cx="182880" cy="182880"/>
          </a:xfrm>
          <a:prstGeom prst="rect">
            <a:avLst/>
          </a:prstGeom>
        </p:spPr>
      </p:pic>
      <p:pic>
        <p:nvPicPr>
          <p:cNvPr id="18" name="Gráfico 17" descr="Alvo com preenchimento sólido">
            <a:extLst>
              <a:ext uri="{FF2B5EF4-FFF2-40B4-BE49-F238E27FC236}">
                <a16:creationId xmlns:a16="http://schemas.microsoft.com/office/drawing/2014/main" id="{54420CAC-9BBB-4F92-9E02-5C13CBF09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39981" y="4281655"/>
            <a:ext cx="182880" cy="182880"/>
          </a:xfrm>
          <a:prstGeom prst="rect">
            <a:avLst/>
          </a:prstGeom>
        </p:spPr>
      </p:pic>
      <p:pic>
        <p:nvPicPr>
          <p:cNvPr id="19" name="Gráfico 18" descr="Alvo com preenchimento sólido">
            <a:extLst>
              <a:ext uri="{FF2B5EF4-FFF2-40B4-BE49-F238E27FC236}">
                <a16:creationId xmlns:a16="http://schemas.microsoft.com/office/drawing/2014/main" id="{323484EB-AB3D-4EC1-B34B-B51A0BC99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76039" y="3722881"/>
            <a:ext cx="182880" cy="182880"/>
          </a:xfrm>
          <a:prstGeom prst="rect">
            <a:avLst/>
          </a:prstGeom>
        </p:spPr>
      </p:pic>
      <p:pic>
        <p:nvPicPr>
          <p:cNvPr id="20" name="Gráfico 19" descr="Alvo com preenchimento sólido">
            <a:extLst>
              <a:ext uri="{FF2B5EF4-FFF2-40B4-BE49-F238E27FC236}">
                <a16:creationId xmlns:a16="http://schemas.microsoft.com/office/drawing/2014/main" id="{31BB6780-4E28-4E4E-8EDD-1CFE08736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66279" y="4136954"/>
            <a:ext cx="182880" cy="182880"/>
          </a:xfrm>
          <a:prstGeom prst="rect">
            <a:avLst/>
          </a:prstGeom>
        </p:spPr>
      </p:pic>
      <p:pic>
        <p:nvPicPr>
          <p:cNvPr id="21" name="Gráfico 20" descr="Alvo com preenchimento sólido">
            <a:extLst>
              <a:ext uri="{FF2B5EF4-FFF2-40B4-BE49-F238E27FC236}">
                <a16:creationId xmlns:a16="http://schemas.microsoft.com/office/drawing/2014/main" id="{A8A17D59-D2B6-4E1F-8CCA-7A24CCE8B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63150" y="1988820"/>
            <a:ext cx="182880" cy="182880"/>
          </a:xfrm>
          <a:prstGeom prst="rect">
            <a:avLst/>
          </a:prstGeom>
        </p:spPr>
      </p:pic>
      <p:pic>
        <p:nvPicPr>
          <p:cNvPr id="22" name="Gráfico 21" descr="Alvo com preenchimento sólido">
            <a:extLst>
              <a:ext uri="{FF2B5EF4-FFF2-40B4-BE49-F238E27FC236}">
                <a16:creationId xmlns:a16="http://schemas.microsoft.com/office/drawing/2014/main" id="{207428C5-C3FD-453E-9817-5A74447000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92577" y="5407214"/>
            <a:ext cx="182880" cy="182880"/>
          </a:xfrm>
          <a:prstGeom prst="rect">
            <a:avLst/>
          </a:prstGeom>
        </p:spPr>
      </p:pic>
      <p:pic>
        <p:nvPicPr>
          <p:cNvPr id="23" name="Gráfico 22" descr="Alvo com preenchimento sólido">
            <a:extLst>
              <a:ext uri="{FF2B5EF4-FFF2-40B4-BE49-F238E27FC236}">
                <a16:creationId xmlns:a16="http://schemas.microsoft.com/office/drawing/2014/main" id="{BA61B12D-2C38-42C1-8756-4F30E93A2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50544" y="5498654"/>
            <a:ext cx="182880" cy="182880"/>
          </a:xfrm>
          <a:prstGeom prst="rect">
            <a:avLst/>
          </a:prstGeom>
        </p:spPr>
      </p:pic>
      <p:pic>
        <p:nvPicPr>
          <p:cNvPr id="24" name="Gráfico 23" descr="Alvo com preenchimento sólido">
            <a:extLst>
              <a:ext uri="{FF2B5EF4-FFF2-40B4-BE49-F238E27FC236}">
                <a16:creationId xmlns:a16="http://schemas.microsoft.com/office/drawing/2014/main" id="{0386C0AA-6793-4441-A3B9-379F44F53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31135" y="4930218"/>
            <a:ext cx="182880" cy="182880"/>
          </a:xfrm>
          <a:prstGeom prst="rect">
            <a:avLst/>
          </a:prstGeom>
        </p:spPr>
      </p:pic>
      <p:pic>
        <p:nvPicPr>
          <p:cNvPr id="25" name="Gráfico 24" descr="Alvo com preenchimento sólido">
            <a:extLst>
              <a:ext uri="{FF2B5EF4-FFF2-40B4-BE49-F238E27FC236}">
                <a16:creationId xmlns:a16="http://schemas.microsoft.com/office/drawing/2014/main" id="{41C8D6E5-0616-4336-AE01-3B4ADE991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24236" y="4373095"/>
            <a:ext cx="182880" cy="182880"/>
          </a:xfrm>
          <a:prstGeom prst="rect">
            <a:avLst/>
          </a:prstGeom>
        </p:spPr>
      </p:pic>
      <p:pic>
        <p:nvPicPr>
          <p:cNvPr id="26" name="Gráfico 25" descr="Alvo com preenchimento sólido">
            <a:extLst>
              <a:ext uri="{FF2B5EF4-FFF2-40B4-BE49-F238E27FC236}">
                <a16:creationId xmlns:a16="http://schemas.microsoft.com/office/drawing/2014/main" id="{3853BC5B-5C83-45F7-81BC-DCF387045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78675" y="4598632"/>
            <a:ext cx="182880" cy="182880"/>
          </a:xfrm>
          <a:prstGeom prst="rect">
            <a:avLst/>
          </a:prstGeom>
        </p:spPr>
      </p:pic>
      <p:pic>
        <p:nvPicPr>
          <p:cNvPr id="27" name="Gráfico 26" descr="Alvo com preenchimento sólido">
            <a:extLst>
              <a:ext uri="{FF2B5EF4-FFF2-40B4-BE49-F238E27FC236}">
                <a16:creationId xmlns:a16="http://schemas.microsoft.com/office/drawing/2014/main" id="{66CCAB34-91F0-4427-8F77-DE199C555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30533" y="4808599"/>
            <a:ext cx="182880" cy="182880"/>
          </a:xfrm>
          <a:prstGeom prst="rect">
            <a:avLst/>
          </a:prstGeom>
        </p:spPr>
      </p:pic>
      <p:pic>
        <p:nvPicPr>
          <p:cNvPr id="28" name="Gráfico 27" descr="Alvo com preenchimento sólido">
            <a:extLst>
              <a:ext uri="{FF2B5EF4-FFF2-40B4-BE49-F238E27FC236}">
                <a16:creationId xmlns:a16="http://schemas.microsoft.com/office/drawing/2014/main" id="{E8B821BC-50F4-4DF0-A4FE-D4CEAA07A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67990" y="2721046"/>
            <a:ext cx="182880" cy="182880"/>
          </a:xfrm>
          <a:prstGeom prst="rect">
            <a:avLst/>
          </a:prstGeom>
        </p:spPr>
      </p:pic>
      <p:pic>
        <p:nvPicPr>
          <p:cNvPr id="29" name="Gráfico 28" descr="Alvo com preenchimento sólido">
            <a:extLst>
              <a:ext uri="{FF2B5EF4-FFF2-40B4-BE49-F238E27FC236}">
                <a16:creationId xmlns:a16="http://schemas.microsoft.com/office/drawing/2014/main" id="{15CF435C-1F73-48F1-BD40-2FC8975FB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22575" y="5960800"/>
            <a:ext cx="182880" cy="182880"/>
          </a:xfrm>
          <a:prstGeom prst="rect">
            <a:avLst/>
          </a:prstGeom>
        </p:spPr>
      </p:pic>
      <p:pic>
        <p:nvPicPr>
          <p:cNvPr id="30" name="Gráfico 29" descr="Alvo com preenchimento sólido">
            <a:extLst>
              <a:ext uri="{FF2B5EF4-FFF2-40B4-BE49-F238E27FC236}">
                <a16:creationId xmlns:a16="http://schemas.microsoft.com/office/drawing/2014/main" id="{6F177E38-5EE6-4FE8-860D-94B4D032E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39695" y="5960800"/>
            <a:ext cx="182880" cy="182880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08F9FF76-81C3-44E5-912D-B6810E23503A}"/>
              </a:ext>
            </a:extLst>
          </p:cNvPr>
          <p:cNvSpPr txBox="1"/>
          <p:nvPr/>
        </p:nvSpPr>
        <p:spPr>
          <a:xfrm>
            <a:off x="746738" y="3888960"/>
            <a:ext cx="238341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pt-BR" sz="1400" b="1">
                <a:solidFill>
                  <a:schemeClr val="accent1"/>
                </a:solidFill>
              </a:rPr>
              <a:t>41 projetos em municípios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pt-BR" sz="1400" b="1">
                <a:solidFill>
                  <a:schemeClr val="accent1"/>
                </a:solidFill>
              </a:rPr>
              <a:t>03 projetos para </a:t>
            </a:r>
            <a:r>
              <a:rPr lang="pt-BR" sz="1400" b="1" err="1">
                <a:solidFill>
                  <a:schemeClr val="accent1"/>
                </a:solidFill>
              </a:rPr>
              <a:t>RMs</a:t>
            </a:r>
            <a:endParaRPr lang="pt-BR" sz="1400" b="1">
              <a:solidFill>
                <a:schemeClr val="accent1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pt-BR" sz="1400" b="1">
                <a:solidFill>
                  <a:schemeClr val="accent1"/>
                </a:solidFill>
              </a:rPr>
              <a:t>14 projetos para estados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pt-BR" sz="1400" b="1">
                <a:solidFill>
                  <a:schemeClr val="accent1"/>
                </a:solidFill>
              </a:rPr>
              <a:t>12 projetos nacionais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pt-BR" sz="1400" b="1">
                <a:solidFill>
                  <a:schemeClr val="accent1"/>
                </a:solidFill>
              </a:rPr>
              <a:t>1 projeto internacional (Omã)</a:t>
            </a:r>
          </a:p>
        </p:txBody>
      </p:sp>
      <p:pic>
        <p:nvPicPr>
          <p:cNvPr id="32" name="Gráfico 31" descr="Alvo com preenchimento sólido">
            <a:extLst>
              <a:ext uri="{FF2B5EF4-FFF2-40B4-BE49-F238E27FC236}">
                <a16:creationId xmlns:a16="http://schemas.microsoft.com/office/drawing/2014/main" id="{77148D40-292C-4848-8B79-1991F1FA2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56288" y="3565673"/>
            <a:ext cx="182880" cy="182880"/>
          </a:xfrm>
          <a:prstGeom prst="rect">
            <a:avLst/>
          </a:prstGeom>
        </p:spPr>
      </p:pic>
      <p:pic>
        <p:nvPicPr>
          <p:cNvPr id="33" name="Gráfico 32" descr="Alvo com preenchimento sólido">
            <a:extLst>
              <a:ext uri="{FF2B5EF4-FFF2-40B4-BE49-F238E27FC236}">
                <a16:creationId xmlns:a16="http://schemas.microsoft.com/office/drawing/2014/main" id="{A61FEC0B-9ED6-4361-8506-0C37FD2EF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55220" y="3337560"/>
            <a:ext cx="182880" cy="182880"/>
          </a:xfrm>
          <a:prstGeom prst="rect">
            <a:avLst/>
          </a:prstGeom>
        </p:spPr>
      </p:pic>
      <p:pic>
        <p:nvPicPr>
          <p:cNvPr id="34" name="Gráfico 33" descr="Alvo com preenchimento sólido">
            <a:extLst>
              <a:ext uri="{FF2B5EF4-FFF2-40B4-BE49-F238E27FC236}">
                <a16:creationId xmlns:a16="http://schemas.microsoft.com/office/drawing/2014/main" id="{3FBCCAFC-7952-43AA-A93E-BB923D551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10921" y="3043679"/>
            <a:ext cx="182880" cy="182880"/>
          </a:xfrm>
          <a:prstGeom prst="rect">
            <a:avLst/>
          </a:prstGeom>
        </p:spPr>
      </p:pic>
      <p:pic>
        <p:nvPicPr>
          <p:cNvPr id="35" name="Gráfico 34" descr="Alvo com preenchimento sólido">
            <a:extLst>
              <a:ext uri="{FF2B5EF4-FFF2-40B4-BE49-F238E27FC236}">
                <a16:creationId xmlns:a16="http://schemas.microsoft.com/office/drawing/2014/main" id="{BD298B4F-0AFF-4F08-A27E-0D90A5286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28154" y="2286000"/>
            <a:ext cx="182880" cy="182880"/>
          </a:xfrm>
          <a:prstGeom prst="rect">
            <a:avLst/>
          </a:prstGeom>
        </p:spPr>
      </p:pic>
      <p:pic>
        <p:nvPicPr>
          <p:cNvPr id="36" name="Gráfico 35" descr="Alvo com preenchimento sólido">
            <a:extLst>
              <a:ext uri="{FF2B5EF4-FFF2-40B4-BE49-F238E27FC236}">
                <a16:creationId xmlns:a16="http://schemas.microsoft.com/office/drawing/2014/main" id="{558A2533-44A3-483E-A4B0-2BB4C19A5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67479" y="1509468"/>
            <a:ext cx="182880" cy="182880"/>
          </a:xfrm>
          <a:prstGeom prst="rect">
            <a:avLst/>
          </a:prstGeom>
        </p:spPr>
      </p:pic>
      <p:pic>
        <p:nvPicPr>
          <p:cNvPr id="37" name="Gráfico 36" descr="Alvo com preenchimento sólido">
            <a:extLst>
              <a:ext uri="{FF2B5EF4-FFF2-40B4-BE49-F238E27FC236}">
                <a16:creationId xmlns:a16="http://schemas.microsoft.com/office/drawing/2014/main" id="{137F1A26-34A3-49A6-8F29-356CBF1FC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79141" y="3728539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77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nterior de ônibus vazio">
            <a:extLst>
              <a:ext uri="{FF2B5EF4-FFF2-40B4-BE49-F238E27FC236}">
                <a16:creationId xmlns:a16="http://schemas.microsoft.com/office/drawing/2014/main" id="{F0E56CB8-46FE-4FBD-9144-ED73334CC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53ACA9E-4C0F-4F1F-8E74-30320CE2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O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vargem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paulista</a:t>
            </a:r>
            <a:endParaRPr lang="en-US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CB77F79-E165-4132-9803-08DEE681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9906" y="3956279"/>
            <a:ext cx="6831673" cy="1086237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2300"/>
              <a:t>onde estamos hoje</a:t>
            </a:r>
          </a:p>
        </p:txBody>
      </p:sp>
    </p:spTree>
    <p:extLst>
      <p:ext uri="{BB962C8B-B14F-4D97-AF65-F5344CB8AC3E}">
        <p14:creationId xmlns:p14="http://schemas.microsoft.com/office/powerpoint/2010/main" val="4183501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9E7F5B-0817-4C91-9A5C-BBDA9432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Transporte</a:t>
            </a:r>
            <a:r>
              <a:rPr lang="en-US" dirty="0"/>
              <a:t> antes do </a:t>
            </a:r>
            <a:r>
              <a:rPr lang="en-US" dirty="0" err="1"/>
              <a:t>estudo</a:t>
            </a:r>
            <a:r>
              <a:rPr lang="en-US" dirty="0"/>
              <a:t> do </a:t>
            </a:r>
            <a:r>
              <a:rPr lang="en-US" dirty="0" err="1"/>
              <a:t>tarifa</a:t>
            </a:r>
            <a:r>
              <a:rPr lang="en-US" dirty="0"/>
              <a:t> zero</a:t>
            </a: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D755B7E-9C3A-48C4-8356-66387909E1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3690" y="1161563"/>
            <a:ext cx="4788310" cy="4392476"/>
          </a:xfrm>
        </p:spPr>
        <p:txBody>
          <a:bodyPr anchor="ctr">
            <a:normAutofit/>
          </a:bodyPr>
          <a:lstStyle/>
          <a:p>
            <a:r>
              <a:rPr lang="pt-BR" sz="2400" dirty="0">
                <a:latin typeface="+mj-lt"/>
              </a:rPr>
              <a:t>Em 2018 a empresa responsável solicita reequilíbrio econômico-financeiro do contrato;</a:t>
            </a:r>
          </a:p>
          <a:p>
            <a:r>
              <a:rPr lang="pt-BR" sz="2400" dirty="0">
                <a:latin typeface="+mj-lt"/>
              </a:rPr>
              <a:t>Prefeitura não concede;</a:t>
            </a:r>
          </a:p>
          <a:p>
            <a:r>
              <a:rPr lang="pt-BR" sz="2400" dirty="0">
                <a:latin typeface="+mj-lt"/>
              </a:rPr>
              <a:t>Prefeitura assume o transporte coletivo por um mês;</a:t>
            </a:r>
          </a:p>
          <a:p>
            <a:r>
              <a:rPr lang="pt-BR" sz="2400" dirty="0">
                <a:latin typeface="+mj-lt"/>
              </a:rPr>
              <a:t>Contrato emergencial com nova empresa;</a:t>
            </a:r>
          </a:p>
          <a:p>
            <a:r>
              <a:rPr lang="pt-BR" sz="2400" dirty="0">
                <a:latin typeface="+mj-lt"/>
              </a:rPr>
              <a:t>Contrato de estudo para novo sistema;</a:t>
            </a:r>
            <a:endParaRPr lang="pt-BR" sz="2400" dirty="0"/>
          </a:p>
        </p:txBody>
      </p:sp>
      <p:pic>
        <p:nvPicPr>
          <p:cNvPr id="12" name="Espaço Reservado para Conteúdo 11" descr="Mapa&#10;&#10;Descrição gerada automaticamente">
            <a:extLst>
              <a:ext uri="{FF2B5EF4-FFF2-40B4-BE49-F238E27FC236}">
                <a16:creationId xmlns:a16="http://schemas.microsoft.com/office/drawing/2014/main" id="{8BB3CBA3-F3B7-4301-969A-1F6781ABA2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0" y="1159020"/>
            <a:ext cx="6420017" cy="4539960"/>
          </a:xfrm>
        </p:spPr>
      </p:pic>
    </p:spTree>
    <p:extLst>
      <p:ext uri="{BB962C8B-B14F-4D97-AF65-F5344CB8AC3E}">
        <p14:creationId xmlns:p14="http://schemas.microsoft.com/office/powerpoint/2010/main" val="157217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9E7F5B-0817-4C91-9A5C-BBDA9432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do </a:t>
            </a:r>
            <a:r>
              <a:rPr lang="en-US" dirty="0" err="1"/>
              <a:t>sistema</a:t>
            </a:r>
            <a:endParaRPr lang="pt-BR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BDDE750-25D6-4DC1-A84A-D07FEA89EF95}"/>
              </a:ext>
            </a:extLst>
          </p:cNvPr>
          <p:cNvGrpSpPr/>
          <p:nvPr/>
        </p:nvGrpSpPr>
        <p:grpSpPr>
          <a:xfrm>
            <a:off x="1229365" y="1301435"/>
            <a:ext cx="10632977" cy="2127565"/>
            <a:chOff x="991605" y="718678"/>
            <a:chExt cx="7976811" cy="2127565"/>
          </a:xfrm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488E7069-30C8-4E1B-AF5C-54C28D3F10BF}"/>
                </a:ext>
              </a:extLst>
            </p:cNvPr>
            <p:cNvSpPr/>
            <p:nvPr/>
          </p:nvSpPr>
          <p:spPr>
            <a:xfrm>
              <a:off x="1176966" y="893572"/>
              <a:ext cx="7791450" cy="1837142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pt-BR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Shape 72">
              <a:extLst>
                <a:ext uri="{FF2B5EF4-FFF2-40B4-BE49-F238E27FC236}">
                  <a16:creationId xmlns:a16="http://schemas.microsoft.com/office/drawing/2014/main" id="{B5480F4C-BC72-4891-8991-B456A4E561AA}"/>
                </a:ext>
              </a:extLst>
            </p:cNvPr>
            <p:cNvSpPr txBox="1">
              <a:spLocks/>
            </p:cNvSpPr>
            <p:nvPr/>
          </p:nvSpPr>
          <p:spPr>
            <a:xfrm>
              <a:off x="991605" y="718678"/>
              <a:ext cx="7580485" cy="2127565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Clr>
                  <a:schemeClr val="accent1"/>
                </a:buClr>
                <a:buNone/>
              </a:pPr>
              <a:r>
                <a:rPr lang="pt-B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insuficiência e a </a:t>
              </a:r>
              <a:r>
                <a:rPr lang="pt-BR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ineficácia dos itinerários</a:t>
              </a:r>
              <a:r>
                <a:rPr lang="pt-B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, a </a:t>
              </a:r>
              <a:r>
                <a:rPr lang="pt-BR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inconstância da frequência </a:t>
              </a:r>
              <a:r>
                <a:rPr lang="pt-B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dos serviços, </a:t>
              </a:r>
              <a:r>
                <a:rPr lang="pt-BR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baixa qualidade </a:t>
              </a:r>
              <a:r>
                <a:rPr lang="pt-B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dos veículos, e </a:t>
              </a:r>
              <a:r>
                <a:rPr lang="pt-BR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tarifas elevadas.</a:t>
              </a:r>
            </a:p>
            <a:p>
              <a:pPr lvl="1">
                <a:spcBef>
                  <a:spcPts val="1200"/>
                </a:spcBef>
                <a:spcAft>
                  <a:spcPts val="1200"/>
                </a:spcAft>
                <a:buClr>
                  <a:schemeClr val="accent1"/>
                </a:buClr>
              </a:pPr>
              <a:r>
                <a:rPr lang="pt-BR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Passageiros passaram a utilizar sistemas de ônibus intermunicipais;</a:t>
              </a:r>
            </a:p>
            <a:p>
              <a:pPr lvl="1">
                <a:spcBef>
                  <a:spcPts val="600"/>
                </a:spcBef>
                <a:spcAft>
                  <a:spcPts val="1200"/>
                </a:spcAft>
                <a:buClr>
                  <a:schemeClr val="accent1"/>
                </a:buClr>
              </a:pPr>
              <a:r>
                <a:rPr lang="pt-BR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Consumir nos centros comerciais de municípios vizinhos.</a:t>
              </a:r>
            </a:p>
            <a:p>
              <a:pPr marL="457200" lvl="1" indent="0">
                <a:buClr>
                  <a:schemeClr val="accent1"/>
                </a:buClr>
                <a:buNone/>
              </a:pPr>
              <a:endPara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790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99E7F5B-0817-4C91-9A5C-BBDA9432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 </a:t>
            </a:r>
            <a:r>
              <a:rPr lang="en-US" dirty="0" err="1"/>
              <a:t>emergencial</a:t>
            </a:r>
            <a:endParaRPr lang="pt-BR" dirty="0"/>
          </a:p>
        </p:txBody>
      </p:sp>
      <p:pic>
        <p:nvPicPr>
          <p:cNvPr id="6" name="Espaço Reservado para Conteúdo 5" descr="Mapa&#10;&#10;Descrição gerada automaticamente">
            <a:extLst>
              <a:ext uri="{FF2B5EF4-FFF2-40B4-BE49-F238E27FC236}">
                <a16:creationId xmlns:a16="http://schemas.microsoft.com/office/drawing/2014/main" id="{08D63113-49F8-46B7-947D-BDA15D17BE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6" y="1021695"/>
            <a:ext cx="6409247" cy="4532344"/>
          </a:xfrm>
        </p:spPr>
      </p:pic>
      <p:sp>
        <p:nvSpPr>
          <p:cNvPr id="7" name="Espaço Reservado para Conteúdo 7">
            <a:extLst>
              <a:ext uri="{FF2B5EF4-FFF2-40B4-BE49-F238E27FC236}">
                <a16:creationId xmlns:a16="http://schemas.microsoft.com/office/drawing/2014/main" id="{68683472-D2B6-44EF-8FB2-2C64894A9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3690" y="1161563"/>
            <a:ext cx="4788310" cy="4392476"/>
          </a:xfrm>
        </p:spPr>
        <p:txBody>
          <a:bodyPr anchor="ctr">
            <a:normAutofit/>
          </a:bodyPr>
          <a:lstStyle/>
          <a:p>
            <a:r>
              <a:rPr lang="pt-BR" sz="2400" dirty="0">
                <a:latin typeface="+mj-lt"/>
              </a:rPr>
              <a:t>4 linhas;</a:t>
            </a:r>
          </a:p>
          <a:p>
            <a:r>
              <a:rPr lang="pt-BR" sz="2400" dirty="0">
                <a:latin typeface="+mj-lt"/>
              </a:rPr>
              <a:t>Sistema bairro/centro/bairro;</a:t>
            </a:r>
          </a:p>
          <a:p>
            <a:r>
              <a:rPr lang="pt-BR" sz="2400" dirty="0">
                <a:latin typeface="+mj-lt"/>
              </a:rPr>
              <a:t>Poucos horários;</a:t>
            </a:r>
          </a:p>
          <a:p>
            <a:r>
              <a:rPr lang="pt-BR" sz="2400" dirty="0">
                <a:latin typeface="+mj-lt"/>
              </a:rPr>
              <a:t>Tarifa de R$ 3,70;</a:t>
            </a:r>
          </a:p>
          <a:p>
            <a:r>
              <a:rPr lang="pt-BR" sz="2400" dirty="0">
                <a:latin typeface="+mj-lt"/>
              </a:rPr>
              <a:t>Domingos e feriados duas linhas;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52850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Widescreen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Times New Roman</vt:lpstr>
      <vt:lpstr>Office Theme</vt:lpstr>
      <vt:lpstr>TARIFA ZERO</vt:lpstr>
      <vt:lpstr>A POLO PLANEJAMENTO</vt:lpstr>
      <vt:lpstr>time de trabalho</vt:lpstr>
      <vt:lpstr>área de atuação</vt:lpstr>
      <vt:lpstr>O que fazemos</vt:lpstr>
      <vt:lpstr>O caso de vargem grande paulista</vt:lpstr>
      <vt:lpstr>Transporte antes do estudo do tarifa zero</vt:lpstr>
      <vt:lpstr>Principais problemas do sistema</vt:lpstr>
      <vt:lpstr>Sistema emergencial</vt:lpstr>
      <vt:lpstr>Sistema proposto</vt:lpstr>
      <vt:lpstr>Comparação entre sistemas</vt:lpstr>
      <vt:lpstr>Sistema em números</vt:lpstr>
      <vt:lpstr>PowerPoint Presentation</vt:lpstr>
      <vt:lpstr>Algumas observações sobre o novo sistema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TARIFA ZERO</dc:title>
  <dc:creator>Sequeira Petricola Souza, Aidee</dc:creator>
  <cp:lastModifiedBy>Sequeira Petricola Souza, Aidee</cp:lastModifiedBy>
  <cp:revision>1</cp:revision>
  <dcterms:modified xsi:type="dcterms:W3CDTF">2022-07-22T15:05:33Z</dcterms:modified>
</cp:coreProperties>
</file>