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1" r:id="rId6"/>
    <p:sldId id="262" r:id="rId7"/>
    <p:sldId id="260" r:id="rId8"/>
    <p:sldId id="265" r:id="rId9"/>
    <p:sldId id="264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0D0B-05E4-4C69-AC3B-C1AF3FF9207C}" type="datetimeFigureOut">
              <a:rPr lang="de-DE" smtClean="0"/>
              <a:t>21.07.2022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620D-A891-4144-9272-35723D08B3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58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E2CC-353E-4B06-81A1-091E4ECCBE92}" type="datetime1">
              <a:rPr lang="de-DE" smtClean="0"/>
              <a:t>21.07.2022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4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85F9-D090-4E90-95ED-FAD00D3C95D9}" type="datetime1">
              <a:rPr lang="de-DE" smtClean="0"/>
              <a:t>21.07.2022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80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6464-E58A-4EE1-A18B-008AB7301F91}" type="datetime1">
              <a:rPr lang="de-DE" smtClean="0"/>
              <a:t>21.07.2022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19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94DB-72F0-4D8B-B3D8-343AF1C973C3}" type="datetime1">
              <a:rPr lang="de-DE" smtClean="0"/>
              <a:t>21.07.2022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43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0900-EF24-4CB0-A1C0-03A831716E6E}" type="datetime1">
              <a:rPr lang="de-DE" smtClean="0"/>
              <a:t>21.07.2022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66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6776-717F-42EA-8A78-F050729C08F0}" type="datetime1">
              <a:rPr lang="de-DE" smtClean="0"/>
              <a:t>21.07.2022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37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00F8-55A0-409B-8E9B-B20F5BAB5DE4}" type="datetime1">
              <a:rPr lang="de-DE" smtClean="0"/>
              <a:t>21.07.2022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5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63C9-B927-405E-87DB-6E21D05A4625}" type="datetime1">
              <a:rPr lang="de-DE" smtClean="0"/>
              <a:t>21.07.2022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1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1B1-EC76-48E9-867B-9AA99DDF0EED}" type="datetime1">
              <a:rPr lang="de-DE" smtClean="0"/>
              <a:t>21.07.2022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20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6A46-A3A5-4BED-88CF-7231EC485C2D}" type="datetime1">
              <a:rPr lang="de-DE" smtClean="0"/>
              <a:t>21.07.2022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1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070B-D0B2-4476-8544-543261A5D3A9}" type="datetime1">
              <a:rPr lang="de-DE" smtClean="0"/>
              <a:t>21.07.2022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83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1124-E494-423F-B33A-9C225E160C92}" type="datetime1">
              <a:rPr lang="de-DE" smtClean="0"/>
              <a:t>21.07.2022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BA75-86B6-4A32-80BB-4CAC9D7F5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372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5242F-D3E9-4FFC-BB5E-EF44FC28E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9-Euro-Ticket in Germany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F0DCDA-000D-4B83-8E8C-82D6F4C20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580268-704B-4274-AB31-9C75ED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51450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5A5E1-BB57-2C4A-EAE3-E282AAC5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How high is the Bill?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561F7C-EDE0-F377-5805-188F4DC7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673"/>
            <a:ext cx="10515600" cy="3997289"/>
          </a:xfrm>
        </p:spPr>
        <p:txBody>
          <a:bodyPr/>
          <a:lstStyle/>
          <a:p>
            <a:r>
              <a:rPr lang="de-DE" sz="3600"/>
              <a:t>June, July, August: 2,5 Billion Euro</a:t>
            </a:r>
          </a:p>
          <a:p>
            <a:r>
              <a:rPr lang="de-DE" sz="3600"/>
              <a:t>In one year: 10 Billion Euro</a:t>
            </a:r>
          </a:p>
          <a:p>
            <a:endParaRPr lang="de-DE" sz="3600"/>
          </a:p>
          <a:p>
            <a:pPr marL="0" indent="0">
              <a:buNone/>
            </a:pPr>
            <a:endParaRPr lang="de-DE" sz="360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88BD2E-016E-E834-1AE5-67E68053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249660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16580-EC07-15A0-DF4B-DE3D00C1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Can the Bill be paid? Ja!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AE1E29-38BE-6F46-5583-D0D1A8F3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186"/>
            <a:ext cx="10515600" cy="4156777"/>
          </a:xfrm>
        </p:spPr>
        <p:txBody>
          <a:bodyPr/>
          <a:lstStyle/>
          <a:p>
            <a:pPr marL="0" indent="0">
              <a:buNone/>
            </a:pPr>
            <a:r>
              <a:rPr lang="de-DE" sz="3200"/>
              <a:t>Subsidies detrimental to the Environment:</a:t>
            </a:r>
          </a:p>
          <a:p>
            <a:pPr marL="0" indent="0">
              <a:buNone/>
            </a:pPr>
            <a:r>
              <a:rPr lang="de-DE" sz="3200"/>
              <a:t>At least 65 Billion Euro per year</a:t>
            </a:r>
          </a:p>
          <a:p>
            <a:pPr marL="0" indent="0">
              <a:buNone/>
            </a:pPr>
            <a:endParaRPr lang="de-DE" sz="3200"/>
          </a:p>
          <a:p>
            <a:r>
              <a:rPr lang="de-DE" sz="3200"/>
              <a:t>8,2 Billion Euro Tax Reduction for Diesel fuel</a:t>
            </a:r>
          </a:p>
          <a:p>
            <a:r>
              <a:rPr lang="de-DE" sz="3200"/>
              <a:t>6,0 Mrd. Euro Compensation for commuters</a:t>
            </a:r>
          </a:p>
          <a:p>
            <a:r>
              <a:rPr lang="de-DE" sz="3200"/>
              <a:t>3,1 Mrd. Euro Refund for company cars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FA442C-CDCA-C260-6E63-CA3208D0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108432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0D097-7711-308A-2FFD-93E0736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What happens next?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51DEE6-2FDF-0303-15A7-DAFCC0265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Continuation of the 9-Euro-Ticket</a:t>
            </a:r>
          </a:p>
          <a:p>
            <a:r>
              <a:rPr lang="de-DE"/>
              <a:t>29-Euro-Ticket / 365-Euro-Ticket</a:t>
            </a:r>
          </a:p>
          <a:p>
            <a:r>
              <a:rPr lang="de-DE"/>
              <a:t>Several Tickets for city / area / country</a:t>
            </a:r>
          </a:p>
          <a:p>
            <a:r>
              <a:rPr lang="de-DE"/>
              <a:t>69-Euro-Ticket</a:t>
            </a:r>
          </a:p>
          <a:p>
            <a:r>
              <a:rPr lang="de-DE"/>
              <a:t>End the Ticket, evaluate it, set up a study group In autumn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73E5BE-DF04-9E98-1E19-9E05AA46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328077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C6B1E-04E2-5AB6-4FF9-3C295624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335898-706B-9ACF-6115-CA83F2B61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93E8FB-62F6-FD2B-9C08-24F55648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119514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E803E-C85A-47C3-9C4D-34A7EEFF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9-Euro-Ticket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A63443-EFFB-4307-9B42-DFE5EC52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00D313E-59E7-44E4-A5E3-BF2414BD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sz="3600" dirty="0"/>
              <a:t>Was passed by Parlament May 15th 2022</a:t>
            </a:r>
          </a:p>
          <a:p>
            <a:r>
              <a:rPr lang="de-DE" sz="3600" dirty="0"/>
              <a:t>For June, July, August 2022 (continuation unclear)</a:t>
            </a:r>
          </a:p>
          <a:p>
            <a:r>
              <a:rPr lang="de-DE" sz="3600" dirty="0"/>
              <a:t>Ticket ist valid for local and regional Public Transport (commuter train, bus, subway, …), not for long-distance trains</a:t>
            </a:r>
          </a:p>
          <a:p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26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C1F09-44D5-5A9A-F554-4672DCA5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Success of the 9-Euro-Ticket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C11827-36F0-D488-95C0-4F26D028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208"/>
            <a:ext cx="10515600" cy="4351338"/>
          </a:xfrm>
        </p:spPr>
        <p:txBody>
          <a:bodyPr>
            <a:normAutofit/>
          </a:bodyPr>
          <a:lstStyle/>
          <a:p>
            <a:r>
              <a:rPr lang="de-DE" sz="3600" dirty="0"/>
              <a:t>In June 21 Million Tickets have been purchased</a:t>
            </a:r>
          </a:p>
          <a:p>
            <a:r>
              <a:rPr lang="de-DE" sz="3600" dirty="0"/>
              <a:t>10 Million monthly Passes are automatically changed into a 9-Euro-Ticket</a:t>
            </a:r>
          </a:p>
          <a:p>
            <a:r>
              <a:rPr lang="de-DE" sz="3600" dirty="0"/>
              <a:t>In consequence nearly 40% of the Population has a 9-Euro-Ticket</a:t>
            </a:r>
            <a:endParaRPr lang="de-DE" sz="36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7415E3-C5D3-B036-A094-530FC8E6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404597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28C5E-4895-4315-BD33-29D9E07C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Why ist the Ticket attraktive:</a:t>
            </a:r>
            <a:br>
              <a:rPr lang="de-DE"/>
            </a:br>
            <a:r>
              <a:rPr lang="de-DE"/>
              <a:t>(a) It is cheap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62F282F-1F98-478D-ABD0-28E0A3E7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9" y="30199"/>
            <a:ext cx="4011119" cy="629118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EB085C-0AEC-44A6-B78D-75E034E45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5488"/>
            <a:ext cx="3932237" cy="3423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Monthly Pass per regional transport association:</a:t>
            </a:r>
          </a:p>
          <a:p>
            <a:r>
              <a:rPr lang="de-DE" sz="2800"/>
              <a:t>       57 – 112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Price jump if monthly pass covers more than one area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B21DC-EC38-4874-AC58-E55C0010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58313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28C5E-4895-4315-BD33-29D9E07C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Why ist the Ticket attraktive:</a:t>
            </a:r>
            <a:br>
              <a:rPr lang="de-DE"/>
            </a:br>
            <a:r>
              <a:rPr lang="de-DE"/>
              <a:t>(b) It is easy to use.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62F282F-1F98-478D-ABD0-28E0A3E7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9" y="30199"/>
            <a:ext cx="4011119" cy="6291184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EB085C-0AEC-44A6-B78D-75E034E45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Different prices and fare zones in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The 9-Euro-Ticket costs the same everywhere. No regional limitations to its use.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B21DC-EC38-4874-AC58-E55C0010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26420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73240-4898-B176-0511-BBB6440C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Effects on traffic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31723-2B9F-E21C-852D-6C97EDF2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813"/>
            <a:ext cx="10515600" cy="4006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/>
              <a:t>Rail traffic: +42%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/>
              <a:t>Compared to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/>
              <a:t>Highest increase: 30-300 km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E5663-C7B9-2C5B-782C-4741DB38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AC751-0815-60D9-1538-7FB63B20714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119884" y="3429000"/>
            <a:ext cx="3932238" cy="3043238"/>
          </a:xfrm>
        </p:spPr>
        <p:txBody>
          <a:bodyPr>
            <a:normAutofit/>
          </a:bodyPr>
          <a:lstStyle/>
          <a:p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26848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24FFD-AA28-4F34-9EF5-F0DAF970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9938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de-DE" sz="4900" dirty="0"/>
              <a:t>Cologne to Berlin by train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1FA7637-E784-4205-ABF5-E5597DAE0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03" y="987425"/>
            <a:ext cx="5954569" cy="487362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BCA3DE-5F18-495D-8122-88E5D4C04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719"/>
          </a:xfrm>
        </p:spPr>
        <p:txBody>
          <a:bodyPr>
            <a:noAutofit/>
          </a:bodyPr>
          <a:lstStyle/>
          <a:p>
            <a:r>
              <a:rPr lang="de-DE" sz="3200" dirty="0"/>
              <a:t>By long distance train (ICE)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4h 20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direct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By regional 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9h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/>
              <a:t>6 trains, 5 changes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1FA4F2-BF80-418A-8938-9034E63A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292784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73240-4898-B176-0511-BBB6440C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Effects on traffic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31723-2B9F-E21C-852D-6C97EDF2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0813"/>
            <a:ext cx="5094768" cy="4006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1"/>
              <a:t>Rail traffic: +42%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Compared to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Highest increase: 30-300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200"/>
          </a:p>
          <a:p>
            <a:pPr marL="0" indent="0">
              <a:buNone/>
            </a:pPr>
            <a:r>
              <a:rPr lang="de-DE" sz="3600" b="1"/>
              <a:t>Local Public transport: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No clear picture yet.</a:t>
            </a:r>
          </a:p>
          <a:p>
            <a:pPr marL="0" indent="0">
              <a:buNone/>
            </a:pPr>
            <a:endParaRPr lang="de-DE" sz="3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E5663-C7B9-2C5B-782C-4741DB38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AC751-0815-60D9-1538-7FB63B20714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65604" y="2303720"/>
            <a:ext cx="5094769" cy="3783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900" b="1"/>
              <a:t>Fare dodging:</a:t>
            </a:r>
          </a:p>
          <a:p>
            <a:r>
              <a:rPr lang="de-DE" sz="3000" b="1"/>
              <a:t>Reduced by 50% to 90%</a:t>
            </a:r>
          </a:p>
          <a:p>
            <a:endParaRPr lang="de-DE" b="1"/>
          </a:p>
          <a:p>
            <a:endParaRPr lang="de-DE" b="1"/>
          </a:p>
          <a:p>
            <a:pPr marL="0" indent="0">
              <a:buNone/>
            </a:pPr>
            <a:endParaRPr lang="de-DE" b="1"/>
          </a:p>
          <a:p>
            <a:pPr marL="0" indent="0">
              <a:buNone/>
            </a:pPr>
            <a:r>
              <a:rPr lang="de-DE" sz="3900" b="1"/>
              <a:t>Car traffic: -6%</a:t>
            </a:r>
          </a:p>
          <a:p>
            <a:r>
              <a:rPr lang="de-DE" b="1"/>
              <a:t>Fewer traffic jams in 23 of 26 cities</a:t>
            </a:r>
          </a:p>
        </p:txBody>
      </p:sp>
    </p:spTree>
    <p:extLst>
      <p:ext uri="{BB962C8B-B14F-4D97-AF65-F5344CB8AC3E}">
        <p14:creationId xmlns:p14="http://schemas.microsoft.com/office/powerpoint/2010/main" val="340135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AD8D3-2D20-E47D-144F-32B17E5B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The Ticket shows Problems and Deficiencies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DCD25-84BA-BECA-F111-DE36CF7A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233"/>
            <a:ext cx="10515600" cy="4032730"/>
          </a:xfrm>
        </p:spPr>
        <p:txBody>
          <a:bodyPr>
            <a:normAutofit/>
          </a:bodyPr>
          <a:lstStyle/>
          <a:p>
            <a:r>
              <a:rPr lang="de-DE" sz="3200"/>
              <a:t>Some trains overcrowded (Especially touristic lines and around Holidays)</a:t>
            </a:r>
          </a:p>
          <a:p>
            <a:pPr lvl="1"/>
            <a:r>
              <a:rPr lang="de-DE" sz="2800"/>
              <a:t>People with impaired mobility have difficulties using the train</a:t>
            </a:r>
          </a:p>
          <a:p>
            <a:pPr lvl="1"/>
            <a:r>
              <a:rPr lang="de-DE" sz="2800"/>
              <a:t>Taking a bike onto train not always allowed</a:t>
            </a:r>
          </a:p>
          <a:p>
            <a:pPr lvl="1"/>
            <a:r>
              <a:rPr lang="de-DE" sz="2800"/>
              <a:t>Lower punctuality</a:t>
            </a:r>
          </a:p>
          <a:p>
            <a:r>
              <a:rPr lang="de-DE" sz="3200"/>
              <a:t>Infrastructure is strained and fails</a:t>
            </a:r>
          </a:p>
          <a:p>
            <a:r>
              <a:rPr lang="de-DE" sz="3200"/>
              <a:t>Workforce is overburdened, high sickness ratio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6090CA-F31B-277C-D2C1-484A0B20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Wilfried Kossen (DIE LINKE), Conference in Belo Horizonte</a:t>
            </a:r>
          </a:p>
        </p:txBody>
      </p:sp>
    </p:spTree>
    <p:extLst>
      <p:ext uri="{BB962C8B-B14F-4D97-AF65-F5344CB8AC3E}">
        <p14:creationId xmlns:p14="http://schemas.microsoft.com/office/powerpoint/2010/main" val="23247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129</Words>
  <Application>Microsoft Office PowerPoint</Application>
  <PresentationFormat>Breitbild</PresentationFormat>
  <Paragraphs>20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The 9-Euro-Ticket in Germany</vt:lpstr>
      <vt:lpstr>The 9-Euro-Ticket</vt:lpstr>
      <vt:lpstr>Success of the 9-Euro-Ticket</vt:lpstr>
      <vt:lpstr>Why ist the Ticket attraktive: (a) It is cheap</vt:lpstr>
      <vt:lpstr>Why ist the Ticket attraktive: (b) It is easy to use.</vt:lpstr>
      <vt:lpstr>Effects on traffic</vt:lpstr>
      <vt:lpstr>Cologne to Berlin by train  </vt:lpstr>
      <vt:lpstr>Effects on traffic</vt:lpstr>
      <vt:lpstr>The Ticket shows Problems and Deficiencies</vt:lpstr>
      <vt:lpstr>How high is the Bill?</vt:lpstr>
      <vt:lpstr>Can the Bill be paid? Ja!</vt:lpstr>
      <vt:lpstr>What happens next?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9-Euro-Ticket in Germany</dc:title>
  <dc:creator>Wilfried Kossen</dc:creator>
  <cp:lastModifiedBy>Wilfried Kossen</cp:lastModifiedBy>
  <cp:revision>9</cp:revision>
  <dcterms:created xsi:type="dcterms:W3CDTF">2022-07-13T18:37:20Z</dcterms:created>
  <dcterms:modified xsi:type="dcterms:W3CDTF">2022-07-21T01:29:46Z</dcterms:modified>
</cp:coreProperties>
</file>