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p:regular r:id="rId39"/>
      <p:bold r:id="rId40"/>
      <p:italic r:id="rId41"/>
      <p:boldItalic r:id="rId42"/>
    </p:embeddedFont>
    <p:embeddedFont>
      <p:font typeface="Roboto Condensed"/>
      <p:regular r:id="rId43"/>
      <p:bold r:id="rId44"/>
      <p:italic r:id="rId45"/>
      <p:boldItalic r:id="rId46"/>
    </p:embeddedFont>
    <p:embeddedFont>
      <p:font typeface="Roboto Condensed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RobotoCondensed-bold.fntdata"/><Relationship Id="rId43" Type="http://schemas.openxmlformats.org/officeDocument/2006/relationships/font" Target="fonts/RobotoCondensed-regular.fntdata"/><Relationship Id="rId46" Type="http://schemas.openxmlformats.org/officeDocument/2006/relationships/font" Target="fonts/RobotoCondensed-boldItalic.fntdata"/><Relationship Id="rId45" Type="http://schemas.openxmlformats.org/officeDocument/2006/relationships/font" Target="fonts/RobotoCondense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CondensedLight-bold.fntdata"/><Relationship Id="rId47" Type="http://schemas.openxmlformats.org/officeDocument/2006/relationships/font" Target="fonts/RobotoCondensedLight-regular.fntdata"/><Relationship Id="rId49" Type="http://schemas.openxmlformats.org/officeDocument/2006/relationships/font" Target="fonts/RobotoCondensed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RobotoCondensed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e5000a930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e5000a930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5a8bb81499_68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5a8bb81499_68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e5000a930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e5000a930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35dacdb01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35dacdb01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5a8bb81499_6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5a8bb81499_6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5a8bb81499_6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5a8bb81499_6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a8bb81499_68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a8bb81499_68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777d2744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77d2744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8c2eb8ff5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c2eb8ff5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each introduce ourselves.- thanks alexis and catherine]</a:t>
            </a:r>
            <a:endParaRPr/>
          </a:p>
          <a:p>
            <a:pPr indent="0" lvl="0" marL="0" rtl="0" algn="l">
              <a:spcBef>
                <a:spcPts val="0"/>
              </a:spcBef>
              <a:spcAft>
                <a:spcPts val="0"/>
              </a:spcAft>
              <a:buNone/>
            </a:pPr>
            <a:r>
              <a:rPr lang="en"/>
              <a:t>[Joana invites everyone to intro themselves in the chat: Feel free to introduce yourself in the chat with your </a:t>
            </a:r>
            <a:endParaRPr/>
          </a:p>
          <a:p>
            <a:pPr indent="0" lvl="0" marL="0" rtl="0" algn="l">
              <a:spcBef>
                <a:spcPts val="0"/>
              </a:spcBef>
              <a:spcAft>
                <a:spcPts val="0"/>
              </a:spcAft>
              <a:buNone/>
            </a:pPr>
            <a:r>
              <a:rPr lang="en"/>
              <a:t>name, pronouns, and a sci-fi character, book, movie, or author you love.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92a3a54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92a3a54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[sasha] Our goal is to Explore how we might use transfeminist technologies to help escape, instead of reproduce, what Patricia Hill Collins, in her classic book Black Feminist Thought, calls the matrix of domination* (capitalism, heteropatriarchy, white supremacy, ableism, and colonialism). Also, to have fun!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8e5e5560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8e5e5560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[joana] The Oracle i</a:t>
            </a:r>
            <a:r>
              <a:rPr lang="en"/>
              <a:t>s a card game designed to triggers conversation and makes a playful scenario.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game was developed through many tests and iterations in a number of different contexts. Each workshop brought new input for the game's rules, appearance, content and dynamics, aiming for a diversity of voices.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Oracle will help us foresee a future where technologies are designed and used by people who are too often excluded from or targeted by technology in today's world.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a8bb81499_68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a8bb81499_68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35dacdb0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35dacdb0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e5000a930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e5000a930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77d274425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77d274425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[sasha]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77d274425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77d274425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[Sasha &amp; Joana improvise: checking out our ancestors' bodies. Inviting everyone in the room to 3 breaths and a hand motion to ground themselves and strengthen the connection.] </a:t>
            </a:r>
            <a:endParaRPr/>
          </a:p>
          <a:p>
            <a:pPr indent="0" lvl="0" marL="0" rtl="0" algn="l">
              <a:spcBef>
                <a:spcPts val="0"/>
              </a:spcBef>
              <a:spcAft>
                <a:spcPts val="0"/>
              </a:spcAft>
              <a:buNone/>
            </a:pPr>
            <a:r>
              <a:rPr lang="en"/>
              <a:t>[Sasha] now it</a:t>
            </a:r>
            <a:r>
              <a:rPr lang="en"/>
              <a:t>'s time to consult the Oracle! We are going to be using a platform called Miro, and we will show you how it works and then invite you to join us there. </a:t>
            </a:r>
            <a:endParaRPr/>
          </a:p>
          <a:p>
            <a:pPr indent="0" lvl="0" marL="0" rtl="0" algn="l">
              <a:spcBef>
                <a:spcPts val="0"/>
              </a:spcBef>
              <a:spcAft>
                <a:spcPts val="0"/>
              </a:spcAft>
              <a:buNone/>
            </a:pPr>
            <a:r>
              <a:rPr lang="en"/>
              <a:t>[screen share miro]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5a8bb81499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5a8bb81499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35dacdb01e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35dacdb01e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a8bb81499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a8bb81499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35dacdb01e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35dacdb01e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a8bb81499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5a8bb81499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0b12c51b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e0b12c51b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a8bb81499_68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a8bb81499_68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a8bb81499_2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a8bb81499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a8bb81499_2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a8bb81499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0b12c51b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0b12c51b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5000a9301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5000a9301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e5000a930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e5000a930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5dacdb01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35dacdb01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35dacdb01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35dacdb01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35dacdb01e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35dacdb01e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e5000a930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e5000a930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e5000a930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e5000a930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31.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gif"/><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36.png"/><Relationship Id="rId11" Type="http://schemas.openxmlformats.org/officeDocument/2006/relationships/image" Target="../media/image44.jpg"/><Relationship Id="rId10" Type="http://schemas.openxmlformats.org/officeDocument/2006/relationships/image" Target="../media/image42.png"/><Relationship Id="rId9" Type="http://schemas.openxmlformats.org/officeDocument/2006/relationships/image" Target="../media/image47.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50.jpg"/><Relationship Id="rId6"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8.jpg"/><Relationship Id="rId6" Type="http://schemas.openxmlformats.org/officeDocument/2006/relationships/image" Target="../media/image14.jpg"/><Relationship Id="rId7"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p:nvPr/>
        </p:nvSpPr>
        <p:spPr>
          <a:xfrm>
            <a:off x="333300" y="308100"/>
            <a:ext cx="8477400" cy="4527300"/>
          </a:xfrm>
          <a:prstGeom prst="rect">
            <a:avLst/>
          </a:prstGeom>
          <a:noFill/>
          <a:ln cap="flat" cmpd="sng" w="19050">
            <a:solidFill>
              <a:srgbClr val="59BD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628550" y="675350"/>
            <a:ext cx="8343900" cy="17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b="1" lang="en" sz="4800">
                <a:solidFill>
                  <a:srgbClr val="503795"/>
                </a:solidFill>
                <a:latin typeface="Roboto Condensed"/>
                <a:ea typeface="Roboto Condensed"/>
                <a:cs typeface="Roboto Condensed"/>
                <a:sym typeface="Roboto Condensed"/>
              </a:rPr>
              <a:t>Imaginar tecnologías alternativas….</a:t>
            </a:r>
            <a:endParaRPr b="1" sz="3400">
              <a:solidFill>
                <a:srgbClr val="503795"/>
              </a:solidFill>
              <a:latin typeface="Roboto Condensed"/>
              <a:ea typeface="Roboto Condensed"/>
              <a:cs typeface="Roboto Condensed"/>
              <a:sym typeface="Roboto Condensed"/>
            </a:endParaRPr>
          </a:p>
        </p:txBody>
      </p:sp>
      <p:pic>
        <p:nvPicPr>
          <p:cNvPr id="56" name="Google Shape;56;p13"/>
          <p:cNvPicPr preferRelativeResize="0"/>
          <p:nvPr/>
        </p:nvPicPr>
        <p:blipFill>
          <a:blip r:embed="rId3">
            <a:alphaModFix/>
          </a:blip>
          <a:stretch>
            <a:fillRect/>
          </a:stretch>
        </p:blipFill>
        <p:spPr>
          <a:xfrm>
            <a:off x="4036470" y="4131475"/>
            <a:ext cx="1071059" cy="583801"/>
          </a:xfrm>
          <a:prstGeom prst="rect">
            <a:avLst/>
          </a:prstGeom>
          <a:noFill/>
          <a:ln>
            <a:noFill/>
          </a:ln>
        </p:spPr>
      </p:pic>
      <p:pic>
        <p:nvPicPr>
          <p:cNvPr id="57" name="Google Shape;57;p13"/>
          <p:cNvPicPr preferRelativeResize="0"/>
          <p:nvPr/>
        </p:nvPicPr>
        <p:blipFill>
          <a:blip r:embed="rId4">
            <a:alphaModFix/>
          </a:blip>
          <a:stretch>
            <a:fillRect/>
          </a:stretch>
        </p:blipFill>
        <p:spPr>
          <a:xfrm rot="5">
            <a:off x="-57477" y="3481123"/>
            <a:ext cx="2999429" cy="1499718"/>
          </a:xfrm>
          <a:prstGeom prst="rect">
            <a:avLst/>
          </a:prstGeom>
          <a:noFill/>
          <a:ln>
            <a:noFill/>
          </a:ln>
        </p:spPr>
      </p:pic>
      <p:pic>
        <p:nvPicPr>
          <p:cNvPr id="58" name="Google Shape;58;p13"/>
          <p:cNvPicPr preferRelativeResize="0"/>
          <p:nvPr/>
        </p:nvPicPr>
        <p:blipFill>
          <a:blip r:embed="rId5">
            <a:alphaModFix/>
          </a:blip>
          <a:stretch>
            <a:fillRect/>
          </a:stretch>
        </p:blipFill>
        <p:spPr>
          <a:xfrm>
            <a:off x="6599400" y="152400"/>
            <a:ext cx="2544600" cy="1272300"/>
          </a:xfrm>
          <a:prstGeom prst="rect">
            <a:avLst/>
          </a:prstGeom>
          <a:noFill/>
          <a:ln>
            <a:noFill/>
          </a:ln>
        </p:spPr>
      </p:pic>
      <p:sp>
        <p:nvSpPr>
          <p:cNvPr id="59" name="Google Shape;59;p13"/>
          <p:cNvSpPr txBox="1"/>
          <p:nvPr/>
        </p:nvSpPr>
        <p:spPr>
          <a:xfrm>
            <a:off x="333350" y="2901300"/>
            <a:ext cx="84774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503795"/>
                </a:solidFill>
              </a:rPr>
              <a:t>@joana_varon</a:t>
            </a:r>
            <a:br>
              <a:rPr b="1" lang="en">
                <a:solidFill>
                  <a:srgbClr val="503795"/>
                </a:solidFill>
              </a:rPr>
            </a:br>
            <a:r>
              <a:rPr b="1" lang="en">
                <a:solidFill>
                  <a:srgbClr val="503795"/>
                </a:solidFill>
              </a:rPr>
              <a:t>Pesquisadora afiliada</a:t>
            </a:r>
            <a:endParaRPr b="1">
              <a:solidFill>
                <a:srgbClr val="503795"/>
              </a:solidFill>
            </a:endParaRPr>
          </a:p>
          <a:p>
            <a:pPr indent="0" lvl="0" marL="0" rtl="0" algn="ctr">
              <a:spcBef>
                <a:spcPts val="0"/>
              </a:spcBef>
              <a:spcAft>
                <a:spcPts val="0"/>
              </a:spcAft>
              <a:buNone/>
            </a:pPr>
            <a:r>
              <a:rPr b="1" lang="en">
                <a:solidFill>
                  <a:srgbClr val="503795"/>
                </a:solidFill>
              </a:rPr>
              <a:t>Berkman Klein Center de Harvard</a:t>
            </a:r>
            <a:endParaRPr b="1">
              <a:solidFill>
                <a:srgbClr val="503795"/>
              </a:solidFill>
            </a:endParaRPr>
          </a:p>
          <a:p>
            <a:pPr indent="0" lvl="0" marL="0" rtl="0" algn="ctr">
              <a:spcBef>
                <a:spcPts val="0"/>
              </a:spcBef>
              <a:spcAft>
                <a:spcPts val="0"/>
              </a:spcAft>
              <a:buNone/>
            </a:pPr>
            <a:r>
              <a:t/>
            </a:r>
            <a:endParaRPr b="1">
              <a:solidFill>
                <a:srgbClr val="503795"/>
              </a:solidFill>
            </a:endParaRPr>
          </a:p>
          <a:p>
            <a:pPr indent="0" lvl="0" marL="0" rtl="0" algn="ctr">
              <a:spcBef>
                <a:spcPts val="0"/>
              </a:spcBef>
              <a:spcAft>
                <a:spcPts val="0"/>
              </a:spcAft>
              <a:buNone/>
            </a:pPr>
            <a:r>
              <a:rPr b="1" lang="en">
                <a:solidFill>
                  <a:srgbClr val="503795"/>
                </a:solidFill>
              </a:rPr>
              <a:t>Diretora Executiva </a:t>
            </a:r>
            <a:r>
              <a:rPr b="1" lang="en">
                <a:solidFill>
                  <a:srgbClr val="503795"/>
                </a:solidFill>
              </a:rPr>
              <a:t> </a:t>
            </a:r>
            <a:endParaRPr b="1">
              <a:solidFill>
                <a:srgbClr val="50379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2"/>
          <p:cNvPicPr preferRelativeResize="0"/>
          <p:nvPr/>
        </p:nvPicPr>
        <p:blipFill>
          <a:blip r:embed="rId3">
            <a:alphaModFix/>
          </a:blip>
          <a:stretch>
            <a:fillRect/>
          </a:stretch>
        </p:blipFill>
        <p:spPr>
          <a:xfrm>
            <a:off x="2607100" y="0"/>
            <a:ext cx="4082201" cy="3553025"/>
          </a:xfrm>
          <a:prstGeom prst="rect">
            <a:avLst/>
          </a:prstGeom>
          <a:noFill/>
          <a:ln>
            <a:noFill/>
          </a:ln>
        </p:spPr>
      </p:pic>
      <p:pic>
        <p:nvPicPr>
          <p:cNvPr id="118" name="Google Shape;118;p22"/>
          <p:cNvPicPr preferRelativeResize="0"/>
          <p:nvPr/>
        </p:nvPicPr>
        <p:blipFill>
          <a:blip r:embed="rId4">
            <a:alphaModFix/>
          </a:blip>
          <a:stretch>
            <a:fillRect/>
          </a:stretch>
        </p:blipFill>
        <p:spPr>
          <a:xfrm>
            <a:off x="2289850" y="3553025"/>
            <a:ext cx="4701374" cy="1625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0" y="0"/>
            <a:ext cx="4571999" cy="2534986"/>
          </a:xfrm>
          <a:prstGeom prst="rect">
            <a:avLst/>
          </a:prstGeom>
          <a:noFill/>
          <a:ln>
            <a:noFill/>
          </a:ln>
        </p:spPr>
      </p:pic>
      <p:pic>
        <p:nvPicPr>
          <p:cNvPr id="124" name="Google Shape;124;p23"/>
          <p:cNvPicPr preferRelativeResize="0"/>
          <p:nvPr/>
        </p:nvPicPr>
        <p:blipFill>
          <a:blip r:embed="rId4">
            <a:alphaModFix/>
          </a:blip>
          <a:stretch>
            <a:fillRect/>
          </a:stretch>
        </p:blipFill>
        <p:spPr>
          <a:xfrm>
            <a:off x="4572000" y="2574909"/>
            <a:ext cx="4572001" cy="2717866"/>
          </a:xfrm>
          <a:prstGeom prst="rect">
            <a:avLst/>
          </a:prstGeom>
          <a:noFill/>
          <a:ln>
            <a:noFill/>
          </a:ln>
        </p:spPr>
      </p:pic>
      <p:pic>
        <p:nvPicPr>
          <p:cNvPr id="125" name="Google Shape;125;p23"/>
          <p:cNvPicPr preferRelativeResize="0"/>
          <p:nvPr/>
        </p:nvPicPr>
        <p:blipFill>
          <a:blip r:embed="rId5">
            <a:alphaModFix/>
          </a:blip>
          <a:stretch>
            <a:fillRect/>
          </a:stretch>
        </p:blipFill>
        <p:spPr>
          <a:xfrm>
            <a:off x="0" y="2876008"/>
            <a:ext cx="4572000" cy="2231867"/>
          </a:xfrm>
          <a:prstGeom prst="rect">
            <a:avLst/>
          </a:prstGeom>
          <a:noFill/>
          <a:ln>
            <a:noFill/>
          </a:ln>
        </p:spPr>
      </p:pic>
      <p:pic>
        <p:nvPicPr>
          <p:cNvPr id="126" name="Google Shape;126;p23"/>
          <p:cNvPicPr preferRelativeResize="0"/>
          <p:nvPr/>
        </p:nvPicPr>
        <p:blipFill>
          <a:blip r:embed="rId6">
            <a:alphaModFix/>
          </a:blip>
          <a:stretch>
            <a:fillRect/>
          </a:stretch>
        </p:blipFill>
        <p:spPr>
          <a:xfrm>
            <a:off x="4724399" y="152400"/>
            <a:ext cx="4267201" cy="2016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609600" y="0"/>
            <a:ext cx="7884514" cy="5143499"/>
          </a:xfrm>
          <a:prstGeom prst="rect">
            <a:avLst/>
          </a:prstGeom>
          <a:noFill/>
          <a:ln>
            <a:noFill/>
          </a:ln>
        </p:spPr>
      </p:pic>
      <p:sp>
        <p:nvSpPr>
          <p:cNvPr id="132" name="Google Shape;132;p24"/>
          <p:cNvSpPr/>
          <p:nvPr/>
        </p:nvSpPr>
        <p:spPr>
          <a:xfrm>
            <a:off x="2819300" y="2186675"/>
            <a:ext cx="3245700" cy="64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332656"/>
                </a:solidFill>
                <a:latin typeface="Roboto Condensed"/>
                <a:ea typeface="Roboto Condensed"/>
                <a:cs typeface="Roboto Condensed"/>
                <a:sym typeface="Roboto Condensed"/>
              </a:rPr>
              <a:t>I.A. que automatiza opressões</a:t>
            </a:r>
            <a:endParaRPr b="1" sz="500">
              <a:solidFill>
                <a:srgbClr val="332656"/>
              </a:solidFill>
              <a:latin typeface="Roboto Condensed"/>
              <a:ea typeface="Roboto Condensed"/>
              <a:cs typeface="Roboto Condensed"/>
              <a:sym typeface="Roboto Condensed"/>
            </a:endParaRPr>
          </a:p>
        </p:txBody>
      </p:sp>
      <p:sp>
        <p:nvSpPr>
          <p:cNvPr id="133" name="Google Shape;133;p24"/>
          <p:cNvSpPr/>
          <p:nvPr/>
        </p:nvSpPr>
        <p:spPr>
          <a:xfrm>
            <a:off x="540575" y="1554775"/>
            <a:ext cx="1762800" cy="479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134" name="Google Shape;134;p24"/>
          <p:cNvSpPr txBox="1"/>
          <p:nvPr/>
        </p:nvSpPr>
        <p:spPr>
          <a:xfrm>
            <a:off x="951500" y="1527000"/>
            <a:ext cx="642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Capitalismo </a:t>
            </a:r>
            <a:endParaRPr b="1">
              <a:latin typeface="Roboto Condensed"/>
              <a:ea typeface="Roboto Condensed"/>
              <a:cs typeface="Roboto Condensed"/>
              <a:sym typeface="Roboto Condensed"/>
            </a:endParaRPr>
          </a:p>
          <a:p>
            <a:pPr indent="0" lvl="0" marL="0" rtl="0" algn="l">
              <a:spcBef>
                <a:spcPts val="0"/>
              </a:spcBef>
              <a:spcAft>
                <a:spcPts val="0"/>
              </a:spcAft>
              <a:buNone/>
            </a:pPr>
            <a:r>
              <a:rPr b="1" lang="en">
                <a:latin typeface="Roboto Condensed"/>
                <a:ea typeface="Roboto Condensed"/>
                <a:cs typeface="Roboto Condensed"/>
                <a:sym typeface="Roboto Condensed"/>
              </a:rPr>
              <a:t>de vigilância</a:t>
            </a:r>
            <a:endParaRPr b="1">
              <a:latin typeface="Roboto Condensed"/>
              <a:ea typeface="Roboto Condensed"/>
              <a:cs typeface="Roboto Condensed"/>
              <a:sym typeface="Roboto Condensed"/>
            </a:endParaRPr>
          </a:p>
        </p:txBody>
      </p:sp>
      <p:sp>
        <p:nvSpPr>
          <p:cNvPr id="135" name="Google Shape;135;p24"/>
          <p:cNvSpPr/>
          <p:nvPr/>
        </p:nvSpPr>
        <p:spPr>
          <a:xfrm>
            <a:off x="3262950" y="2168425"/>
            <a:ext cx="2465700" cy="64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4"/>
          <p:cNvSpPr txBox="1"/>
          <p:nvPr/>
        </p:nvSpPr>
        <p:spPr>
          <a:xfrm>
            <a:off x="3262950" y="2159150"/>
            <a:ext cx="27225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Roboto Condensed"/>
                <a:ea typeface="Roboto Condensed"/>
                <a:cs typeface="Roboto Condensed"/>
                <a:sym typeface="Roboto Condensed"/>
              </a:rPr>
              <a:t>Plataformas que automatizam opressões</a:t>
            </a:r>
            <a:endParaRPr b="1" sz="17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5"/>
          <p:cNvSpPr/>
          <p:nvPr/>
        </p:nvSpPr>
        <p:spPr>
          <a:xfrm>
            <a:off x="333300" y="308100"/>
            <a:ext cx="8477400" cy="4527300"/>
          </a:xfrm>
          <a:prstGeom prst="rect">
            <a:avLst/>
          </a:prstGeom>
          <a:noFill/>
          <a:ln cap="flat" cmpd="sng" w="19050">
            <a:solidFill>
              <a:srgbClr val="59BD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txBox="1"/>
          <p:nvPr/>
        </p:nvSpPr>
        <p:spPr>
          <a:xfrm>
            <a:off x="628550" y="1208750"/>
            <a:ext cx="8343900" cy="17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b="1" lang="en" sz="4800">
                <a:solidFill>
                  <a:srgbClr val="503795"/>
                </a:solidFill>
                <a:latin typeface="Roboto Condensed"/>
                <a:ea typeface="Roboto Condensed"/>
                <a:cs typeface="Roboto Condensed"/>
                <a:sym typeface="Roboto Condensed"/>
              </a:rPr>
              <a:t>É preciso decolonizar nossos imaginários…</a:t>
            </a:r>
            <a:endParaRPr b="1" sz="3400">
              <a:solidFill>
                <a:srgbClr val="503795"/>
              </a:solidFill>
              <a:latin typeface="Roboto Condensed"/>
              <a:ea typeface="Roboto Condensed"/>
              <a:cs typeface="Roboto Condensed"/>
              <a:sym typeface="Roboto Condensed"/>
            </a:endParaRPr>
          </a:p>
        </p:txBody>
      </p:sp>
      <p:pic>
        <p:nvPicPr>
          <p:cNvPr id="143" name="Google Shape;143;p25"/>
          <p:cNvPicPr preferRelativeResize="0"/>
          <p:nvPr/>
        </p:nvPicPr>
        <p:blipFill>
          <a:blip r:embed="rId3">
            <a:alphaModFix/>
          </a:blip>
          <a:stretch>
            <a:fillRect/>
          </a:stretch>
        </p:blipFill>
        <p:spPr>
          <a:xfrm rot="5">
            <a:off x="-57477" y="3481123"/>
            <a:ext cx="2999429" cy="1499718"/>
          </a:xfrm>
          <a:prstGeom prst="rect">
            <a:avLst/>
          </a:prstGeom>
          <a:noFill/>
          <a:ln>
            <a:noFill/>
          </a:ln>
        </p:spPr>
      </p:pic>
      <p:pic>
        <p:nvPicPr>
          <p:cNvPr id="144" name="Google Shape;144;p25"/>
          <p:cNvPicPr preferRelativeResize="0"/>
          <p:nvPr/>
        </p:nvPicPr>
        <p:blipFill>
          <a:blip r:embed="rId4">
            <a:alphaModFix/>
          </a:blip>
          <a:stretch>
            <a:fillRect/>
          </a:stretch>
        </p:blipFill>
        <p:spPr>
          <a:xfrm>
            <a:off x="6599400" y="152400"/>
            <a:ext cx="2544600" cy="1272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1219200" y="152400"/>
            <a:ext cx="6376754"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1447800" y="228600"/>
            <a:ext cx="5917492"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3FAB">
            <a:alpha val="83080"/>
          </a:srgbClr>
        </a:solidFill>
      </p:bgPr>
    </p:bg>
    <p:spTree>
      <p:nvGrpSpPr>
        <p:cNvPr id="158"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55375" y="-108262"/>
            <a:ext cx="9254736" cy="5360024"/>
          </a:xfrm>
          <a:prstGeom prst="rect">
            <a:avLst/>
          </a:prstGeom>
          <a:noFill/>
          <a:ln>
            <a:noFill/>
          </a:ln>
        </p:spPr>
      </p:pic>
      <p:sp>
        <p:nvSpPr>
          <p:cNvPr id="160" name="Google Shape;160;p28"/>
          <p:cNvSpPr txBox="1"/>
          <p:nvPr/>
        </p:nvSpPr>
        <p:spPr>
          <a:xfrm>
            <a:off x="802038" y="1653150"/>
            <a:ext cx="7539900" cy="168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503795"/>
                </a:solidFill>
                <a:highlight>
                  <a:srgbClr val="503795"/>
                </a:highlight>
                <a:latin typeface="Roboto"/>
                <a:ea typeface="Roboto"/>
                <a:cs typeface="Roboto"/>
                <a:sym typeface="Roboto"/>
              </a:rPr>
              <a:t>.</a:t>
            </a:r>
            <a:r>
              <a:rPr b="1" lang="en" sz="3600">
                <a:solidFill>
                  <a:srgbClr val="FFFFFF"/>
                </a:solidFill>
                <a:highlight>
                  <a:srgbClr val="503795"/>
                </a:highlight>
                <a:latin typeface="Roboto"/>
                <a:ea typeface="Roboto"/>
                <a:cs typeface="Roboto"/>
                <a:sym typeface="Roboto"/>
              </a:rPr>
              <a:t>ORÁCULO</a:t>
            </a:r>
            <a:r>
              <a:rPr b="1" lang="en" sz="3600">
                <a:solidFill>
                  <a:srgbClr val="503795"/>
                </a:solidFill>
                <a:highlight>
                  <a:srgbClr val="503795"/>
                </a:highlight>
                <a:latin typeface="Roboto"/>
                <a:ea typeface="Roboto"/>
                <a:cs typeface="Roboto"/>
                <a:sym typeface="Roboto"/>
              </a:rPr>
              <a:t>.</a:t>
            </a:r>
            <a:endParaRPr b="1" sz="3600">
              <a:solidFill>
                <a:srgbClr val="503795"/>
              </a:solidFill>
              <a:highlight>
                <a:srgbClr val="503795"/>
              </a:highlight>
              <a:latin typeface="Roboto"/>
              <a:ea typeface="Roboto"/>
              <a:cs typeface="Roboto"/>
              <a:sym typeface="Roboto"/>
            </a:endParaRPr>
          </a:p>
          <a:p>
            <a:pPr indent="0" lvl="0" marL="0" rtl="0" algn="ctr">
              <a:lnSpc>
                <a:spcPct val="115000"/>
              </a:lnSpc>
              <a:spcBef>
                <a:spcPts val="0"/>
              </a:spcBef>
              <a:spcAft>
                <a:spcPts val="0"/>
              </a:spcAft>
              <a:buNone/>
            </a:pPr>
            <a:r>
              <a:rPr b="1" lang="en" sz="3600">
                <a:solidFill>
                  <a:srgbClr val="503795"/>
                </a:solidFill>
                <a:highlight>
                  <a:srgbClr val="503795"/>
                </a:highlight>
                <a:latin typeface="Roboto"/>
                <a:ea typeface="Roboto"/>
                <a:cs typeface="Roboto"/>
                <a:sym typeface="Roboto"/>
              </a:rPr>
              <a:t>.</a:t>
            </a:r>
            <a:r>
              <a:rPr b="1" lang="en" sz="3600">
                <a:solidFill>
                  <a:srgbClr val="FFFFFF"/>
                </a:solidFill>
                <a:highlight>
                  <a:srgbClr val="503795"/>
                </a:highlight>
                <a:latin typeface="Roboto"/>
                <a:ea typeface="Roboto"/>
                <a:cs typeface="Roboto"/>
                <a:sym typeface="Roboto"/>
              </a:rPr>
              <a:t>PARA TECNOLOGIAS TRANSFEMINISTAS</a:t>
            </a:r>
            <a:endParaRPr b="1" sz="3600">
              <a:solidFill>
                <a:srgbClr val="FFFFFF"/>
              </a:solidFill>
              <a:highlight>
                <a:srgbClr val="503795"/>
              </a:highlight>
              <a:latin typeface="Roboto"/>
              <a:ea typeface="Roboto"/>
              <a:cs typeface="Roboto"/>
              <a:sym typeface="Roboto"/>
            </a:endParaRPr>
          </a:p>
          <a:p>
            <a:pPr indent="0" lvl="0" marL="0" rtl="0" algn="ctr">
              <a:lnSpc>
                <a:spcPct val="115000"/>
              </a:lnSpc>
              <a:spcBef>
                <a:spcPts val="0"/>
              </a:spcBef>
              <a:spcAft>
                <a:spcPts val="0"/>
              </a:spcAft>
              <a:buNone/>
            </a:pPr>
            <a:r>
              <a:t/>
            </a:r>
            <a:endParaRPr b="1" sz="3300">
              <a:solidFill>
                <a:srgbClr val="FFFFFF"/>
              </a:solidFill>
              <a:highlight>
                <a:srgbClr val="503795"/>
              </a:highlight>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9"/>
          <p:cNvPicPr preferRelativeResize="0"/>
          <p:nvPr/>
        </p:nvPicPr>
        <p:blipFill rotWithShape="1">
          <a:blip r:embed="rId3">
            <a:alphaModFix/>
          </a:blip>
          <a:srcRect b="2579" l="0" r="0" t="2588"/>
          <a:stretch/>
        </p:blipFill>
        <p:spPr>
          <a:xfrm>
            <a:off x="3690759" y="1048700"/>
            <a:ext cx="2287716" cy="1628199"/>
          </a:xfrm>
          <a:prstGeom prst="rect">
            <a:avLst/>
          </a:prstGeom>
          <a:noFill/>
          <a:ln>
            <a:noFill/>
          </a:ln>
        </p:spPr>
      </p:pic>
      <p:sp>
        <p:nvSpPr>
          <p:cNvPr id="166" name="Google Shape;166;p29"/>
          <p:cNvSpPr txBox="1"/>
          <p:nvPr/>
        </p:nvSpPr>
        <p:spPr>
          <a:xfrm>
            <a:off x="3589050" y="2766300"/>
            <a:ext cx="2575500" cy="8784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 sz="1800">
                <a:solidFill>
                  <a:schemeClr val="dk1"/>
                </a:solidFill>
                <a:latin typeface="Roboto Condensed"/>
                <a:ea typeface="Roboto Condensed"/>
                <a:cs typeface="Roboto Condensed"/>
                <a:sym typeface="Roboto Condensed"/>
              </a:rPr>
              <a:t>Joana Varon</a:t>
            </a:r>
            <a:endParaRPr b="1" sz="1800">
              <a:solidFill>
                <a:schemeClr val="dk1"/>
              </a:solidFill>
              <a:latin typeface="Roboto Condensed"/>
              <a:ea typeface="Roboto Condensed"/>
              <a:cs typeface="Roboto Condensed"/>
              <a:sym typeface="Roboto Condensed"/>
            </a:endParaRPr>
          </a:p>
          <a:p>
            <a:pPr indent="0" lvl="0" marL="0" rtl="0" algn="ctr">
              <a:lnSpc>
                <a:spcPct val="120000"/>
              </a:lnSpc>
              <a:spcBef>
                <a:spcPts val="0"/>
              </a:spcBef>
              <a:spcAft>
                <a:spcPts val="0"/>
              </a:spcAft>
              <a:buNone/>
            </a:pPr>
            <a:r>
              <a:rPr lang="en" sz="1800">
                <a:solidFill>
                  <a:schemeClr val="dk1"/>
                </a:solidFill>
                <a:latin typeface="Roboto Condensed"/>
                <a:ea typeface="Roboto Condensed"/>
                <a:cs typeface="Roboto Condensed"/>
                <a:sym typeface="Roboto Condensed"/>
              </a:rPr>
              <a:t>@joana_varon</a:t>
            </a:r>
            <a:endParaRPr sz="1800">
              <a:solidFill>
                <a:schemeClr val="dk1"/>
              </a:solidFill>
              <a:latin typeface="Roboto Condensed"/>
              <a:ea typeface="Roboto Condensed"/>
              <a:cs typeface="Roboto Condensed"/>
              <a:sym typeface="Roboto Condensed"/>
            </a:endParaRPr>
          </a:p>
          <a:p>
            <a:pPr indent="0" lvl="0" marL="0" rtl="0" algn="ctr">
              <a:lnSpc>
                <a:spcPct val="120000"/>
              </a:lnSpc>
              <a:spcBef>
                <a:spcPts val="0"/>
              </a:spcBef>
              <a:spcAft>
                <a:spcPts val="0"/>
              </a:spcAft>
              <a:buNone/>
            </a:pPr>
            <a:r>
              <a:rPr lang="en" sz="1800">
                <a:solidFill>
                  <a:schemeClr val="dk1"/>
                </a:solidFill>
                <a:latin typeface="Roboto Condensed"/>
                <a:ea typeface="Roboto Condensed"/>
                <a:cs typeface="Roboto Condensed"/>
                <a:sym typeface="Roboto Condensed"/>
              </a:rPr>
              <a:t>@CodingRights</a:t>
            </a:r>
            <a:endParaRPr sz="1800">
              <a:solidFill>
                <a:schemeClr val="dk1"/>
              </a:solidFill>
              <a:latin typeface="Roboto Condensed"/>
              <a:ea typeface="Roboto Condensed"/>
              <a:cs typeface="Roboto Condensed"/>
              <a:sym typeface="Roboto Condensed"/>
            </a:endParaRPr>
          </a:p>
        </p:txBody>
      </p:sp>
      <p:sp>
        <p:nvSpPr>
          <p:cNvPr id="167" name="Google Shape;167;p29"/>
          <p:cNvSpPr txBox="1"/>
          <p:nvPr/>
        </p:nvSpPr>
        <p:spPr>
          <a:xfrm>
            <a:off x="346725" y="253800"/>
            <a:ext cx="8402700" cy="9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503795"/>
                </a:solidFill>
                <a:latin typeface="Roboto"/>
                <a:ea typeface="Roboto"/>
                <a:cs typeface="Roboto"/>
                <a:sym typeface="Roboto"/>
              </a:rPr>
              <a:t>QUEM SOMOS</a:t>
            </a:r>
            <a:endParaRPr b="1" sz="3000">
              <a:solidFill>
                <a:srgbClr val="503795"/>
              </a:solidFill>
              <a:latin typeface="Roboto"/>
              <a:ea typeface="Roboto"/>
              <a:cs typeface="Roboto"/>
              <a:sym typeface="Roboto"/>
            </a:endParaRPr>
          </a:p>
        </p:txBody>
      </p:sp>
      <p:sp>
        <p:nvSpPr>
          <p:cNvPr id="168" name="Google Shape;168;p29"/>
          <p:cNvSpPr txBox="1"/>
          <p:nvPr/>
        </p:nvSpPr>
        <p:spPr>
          <a:xfrm>
            <a:off x="483350" y="2827525"/>
            <a:ext cx="2893800" cy="844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 sz="1800">
                <a:solidFill>
                  <a:schemeClr val="dk1"/>
                </a:solidFill>
                <a:latin typeface="Roboto Condensed"/>
                <a:ea typeface="Roboto Condensed"/>
                <a:cs typeface="Roboto Condensed"/>
                <a:sym typeface="Roboto Condensed"/>
              </a:rPr>
              <a:t>Sasha Costanza-Chock</a:t>
            </a:r>
            <a:endParaRPr b="1" sz="1800">
              <a:solidFill>
                <a:schemeClr val="dk1"/>
              </a:solidFill>
              <a:latin typeface="Roboto Condensed"/>
              <a:ea typeface="Roboto Condensed"/>
              <a:cs typeface="Roboto Condensed"/>
              <a:sym typeface="Roboto Condensed"/>
            </a:endParaRPr>
          </a:p>
          <a:p>
            <a:pPr indent="0" lvl="0" marL="0" rtl="0" algn="ctr">
              <a:lnSpc>
                <a:spcPct val="120000"/>
              </a:lnSpc>
              <a:spcBef>
                <a:spcPts val="0"/>
              </a:spcBef>
              <a:spcAft>
                <a:spcPts val="0"/>
              </a:spcAft>
              <a:buNone/>
            </a:pPr>
            <a:r>
              <a:rPr lang="en" sz="1800">
                <a:solidFill>
                  <a:schemeClr val="dk1"/>
                </a:solidFill>
                <a:latin typeface="Roboto Condensed"/>
                <a:ea typeface="Roboto Condensed"/>
                <a:cs typeface="Roboto Condensed"/>
                <a:sym typeface="Roboto Condensed"/>
              </a:rPr>
              <a:t>@schock</a:t>
            </a:r>
            <a:endParaRPr sz="18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Clr>
                <a:schemeClr val="dk1"/>
              </a:buClr>
              <a:buSzPts val="1100"/>
              <a:buFont typeface="Arial"/>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1000"/>
              </a:spcAft>
              <a:buNone/>
            </a:pPr>
            <a:r>
              <a:t/>
            </a:r>
            <a:endParaRPr sz="2100">
              <a:solidFill>
                <a:srgbClr val="503795"/>
              </a:solidFill>
              <a:latin typeface="Roboto Condensed"/>
              <a:ea typeface="Roboto Condensed"/>
              <a:cs typeface="Roboto Condensed"/>
              <a:sym typeface="Roboto Condensed"/>
            </a:endParaRPr>
          </a:p>
        </p:txBody>
      </p:sp>
      <p:sp>
        <p:nvSpPr>
          <p:cNvPr id="169" name="Google Shape;169;p29"/>
          <p:cNvSpPr txBox="1"/>
          <p:nvPr/>
        </p:nvSpPr>
        <p:spPr>
          <a:xfrm>
            <a:off x="6597700" y="2724300"/>
            <a:ext cx="2754900" cy="8442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 sz="1800">
                <a:solidFill>
                  <a:schemeClr val="dk1"/>
                </a:solidFill>
                <a:latin typeface="Roboto Condensed"/>
                <a:ea typeface="Roboto Condensed"/>
                <a:cs typeface="Roboto Condensed"/>
                <a:sym typeface="Roboto Condensed"/>
              </a:rPr>
              <a:t>Clara Juliano </a:t>
            </a:r>
            <a:endParaRPr b="1" sz="18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rPr lang="en" sz="1800">
                <a:solidFill>
                  <a:schemeClr val="dk1"/>
                </a:solidFill>
                <a:latin typeface="Roboto Condensed"/>
                <a:ea typeface="Roboto Condensed"/>
                <a:cs typeface="Roboto Condensed"/>
                <a:sym typeface="Roboto Condensed"/>
              </a:rPr>
              <a:t>@clarote </a:t>
            </a:r>
            <a:endParaRPr sz="18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rPr lang="en" sz="1800">
                <a:solidFill>
                  <a:schemeClr val="dk1"/>
                </a:solidFill>
                <a:latin typeface="Roboto Condensed"/>
                <a:ea typeface="Roboto Condensed"/>
                <a:cs typeface="Roboto Condensed"/>
                <a:sym typeface="Roboto Condensed"/>
              </a:rPr>
              <a:t>@CodingRights</a:t>
            </a:r>
            <a:endParaRPr sz="18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Clr>
                <a:schemeClr val="dk1"/>
              </a:buClr>
              <a:buSzPts val="1100"/>
              <a:buFont typeface="Arial"/>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1000"/>
              </a:spcAft>
              <a:buNone/>
            </a:pPr>
            <a:r>
              <a:t/>
            </a:r>
            <a:endParaRPr sz="2100">
              <a:solidFill>
                <a:srgbClr val="503795"/>
              </a:solidFill>
              <a:latin typeface="Roboto Condensed"/>
              <a:ea typeface="Roboto Condensed"/>
              <a:cs typeface="Roboto Condensed"/>
              <a:sym typeface="Roboto Condensed"/>
            </a:endParaRPr>
          </a:p>
        </p:txBody>
      </p:sp>
      <p:sp>
        <p:nvSpPr>
          <p:cNvPr id="170" name="Google Shape;170;p29"/>
          <p:cNvSpPr txBox="1"/>
          <p:nvPr/>
        </p:nvSpPr>
        <p:spPr>
          <a:xfrm>
            <a:off x="422925" y="4007573"/>
            <a:ext cx="8591400" cy="844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t/>
            </a:r>
            <a:endParaRPr sz="18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18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Clr>
                <a:schemeClr val="dk1"/>
              </a:buClr>
              <a:buSzPts val="1100"/>
              <a:buFont typeface="Arial"/>
              <a:buNone/>
            </a:pPr>
            <a:r>
              <a:t/>
            </a:r>
            <a:endParaRPr b="1" sz="18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18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1000"/>
              </a:spcAft>
              <a:buNone/>
            </a:pPr>
            <a:r>
              <a:t/>
            </a:r>
            <a:endParaRPr sz="1800">
              <a:solidFill>
                <a:srgbClr val="503795"/>
              </a:solidFill>
              <a:latin typeface="Roboto Condensed"/>
              <a:ea typeface="Roboto Condensed"/>
              <a:cs typeface="Roboto Condensed"/>
              <a:sym typeface="Roboto Condensed"/>
            </a:endParaRPr>
          </a:p>
        </p:txBody>
      </p:sp>
      <p:pic>
        <p:nvPicPr>
          <p:cNvPr id="171" name="Google Shape;171;p29"/>
          <p:cNvPicPr preferRelativeResize="0"/>
          <p:nvPr/>
        </p:nvPicPr>
        <p:blipFill>
          <a:blip r:embed="rId4">
            <a:alphaModFix/>
          </a:blip>
          <a:stretch>
            <a:fillRect/>
          </a:stretch>
        </p:blipFill>
        <p:spPr>
          <a:xfrm>
            <a:off x="6619300" y="1048700"/>
            <a:ext cx="1552000" cy="1552000"/>
          </a:xfrm>
          <a:prstGeom prst="rect">
            <a:avLst/>
          </a:prstGeom>
          <a:noFill/>
          <a:ln>
            <a:noFill/>
          </a:ln>
        </p:spPr>
      </p:pic>
      <p:pic>
        <p:nvPicPr>
          <p:cNvPr id="172" name="Google Shape;172;p29"/>
          <p:cNvPicPr preferRelativeResize="0"/>
          <p:nvPr/>
        </p:nvPicPr>
        <p:blipFill>
          <a:blip r:embed="rId5">
            <a:alphaModFix/>
          </a:blip>
          <a:stretch>
            <a:fillRect/>
          </a:stretch>
        </p:blipFill>
        <p:spPr>
          <a:xfrm>
            <a:off x="803675" y="1116550"/>
            <a:ext cx="2284525" cy="162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 name="Shape 176"/>
        <p:cNvGrpSpPr/>
        <p:nvPr/>
      </p:nvGrpSpPr>
      <p:grpSpPr>
        <a:xfrm>
          <a:off x="0" y="0"/>
          <a:ext cx="0" cy="0"/>
          <a:chOff x="0" y="0"/>
          <a:chExt cx="0" cy="0"/>
        </a:xfrm>
      </p:grpSpPr>
      <p:sp>
        <p:nvSpPr>
          <p:cNvPr id="177" name="Google Shape;177;p30"/>
          <p:cNvSpPr txBox="1"/>
          <p:nvPr>
            <p:ph type="ctrTitle"/>
          </p:nvPr>
        </p:nvSpPr>
        <p:spPr>
          <a:xfrm>
            <a:off x="1245950" y="1347475"/>
            <a:ext cx="6978600" cy="264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solidFill>
                  <a:srgbClr val="000000"/>
                </a:solidFill>
                <a:latin typeface="Roboto Condensed"/>
                <a:ea typeface="Roboto Condensed"/>
                <a:cs typeface="Roboto Condensed"/>
                <a:sym typeface="Roboto Condensed"/>
              </a:rPr>
              <a:t>Imaginar como podemos criar e utilizar tecnologias feministas que nos ajudam a escapar, ao invés de reproduzir, a </a:t>
            </a:r>
            <a:r>
              <a:rPr b="1" lang="en" sz="2100">
                <a:solidFill>
                  <a:srgbClr val="000000"/>
                </a:solidFill>
                <a:latin typeface="Roboto Condensed"/>
                <a:ea typeface="Roboto Condensed"/>
                <a:cs typeface="Roboto Condensed"/>
                <a:sym typeface="Roboto Condensed"/>
              </a:rPr>
              <a:t>matriz da dominação</a:t>
            </a:r>
            <a:r>
              <a:rPr lang="en" sz="2100">
                <a:solidFill>
                  <a:srgbClr val="000000"/>
                </a:solidFill>
                <a:latin typeface="Roboto Condensed"/>
                <a:ea typeface="Roboto Condensed"/>
                <a:cs typeface="Roboto Condensed"/>
                <a:sym typeface="Roboto Condensed"/>
              </a:rPr>
              <a:t>* (capitalismo, heteropatriarcado, supremacia branca, capacitismo, colonialismo). E também, </a:t>
            </a:r>
            <a:r>
              <a:rPr b="1" lang="en" sz="2100">
                <a:solidFill>
                  <a:srgbClr val="000000"/>
                </a:solidFill>
                <a:latin typeface="Roboto Condensed"/>
                <a:ea typeface="Roboto Condensed"/>
                <a:cs typeface="Roboto Condensed"/>
                <a:sym typeface="Roboto Condensed"/>
              </a:rPr>
              <a:t>se divertir</a:t>
            </a:r>
            <a:r>
              <a:rPr lang="en" sz="2100">
                <a:solidFill>
                  <a:srgbClr val="000000"/>
                </a:solidFill>
                <a:latin typeface="Roboto Condensed"/>
                <a:ea typeface="Roboto Condensed"/>
                <a:cs typeface="Roboto Condensed"/>
                <a:sym typeface="Roboto Condensed"/>
              </a:rPr>
              <a:t>!</a:t>
            </a:r>
            <a:endParaRPr b="1" sz="21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1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400">
              <a:solidFill>
                <a:srgbClr val="000000"/>
              </a:solidFill>
              <a:latin typeface="Roboto Condensed"/>
              <a:ea typeface="Roboto Condensed"/>
              <a:cs typeface="Roboto Condensed"/>
              <a:sym typeface="Roboto Condensed"/>
            </a:endParaRPr>
          </a:p>
          <a:p>
            <a:pPr indent="0" lvl="0" marL="0" rtl="0" algn="r">
              <a:spcBef>
                <a:spcPts val="0"/>
              </a:spcBef>
              <a:spcAft>
                <a:spcPts val="0"/>
              </a:spcAft>
              <a:buNone/>
            </a:pPr>
            <a:r>
              <a:rPr lang="en" sz="1800">
                <a:solidFill>
                  <a:srgbClr val="000000"/>
                </a:solidFill>
                <a:latin typeface="Roboto Condensed"/>
                <a:ea typeface="Roboto Condensed"/>
                <a:cs typeface="Roboto Condensed"/>
                <a:sym typeface="Roboto Condensed"/>
              </a:rPr>
              <a:t>*</a:t>
            </a:r>
            <a:r>
              <a:rPr lang="en" sz="1800">
                <a:solidFill>
                  <a:srgbClr val="000000"/>
                </a:solidFill>
                <a:latin typeface="Roboto Condensed"/>
                <a:ea typeface="Roboto Condensed"/>
                <a:cs typeface="Roboto Condensed"/>
                <a:sym typeface="Roboto Condensed"/>
              </a:rPr>
              <a:t>Patricia Hill Collins, Black Feminist Thought</a:t>
            </a:r>
            <a:endParaRPr sz="1800">
              <a:solidFill>
                <a:srgbClr val="000000"/>
              </a:solidFill>
              <a:latin typeface="Roboto Condensed"/>
              <a:ea typeface="Roboto Condensed"/>
              <a:cs typeface="Roboto Condensed"/>
              <a:sym typeface="Roboto Condensed"/>
            </a:endParaRPr>
          </a:p>
        </p:txBody>
      </p:sp>
      <p:sp>
        <p:nvSpPr>
          <p:cNvPr id="178" name="Google Shape;178;p30"/>
          <p:cNvSpPr txBox="1"/>
          <p:nvPr>
            <p:ph type="ctrTitle"/>
          </p:nvPr>
        </p:nvSpPr>
        <p:spPr>
          <a:xfrm>
            <a:off x="420750" y="193100"/>
            <a:ext cx="8302500" cy="80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rgbClr val="503795"/>
                </a:solidFill>
                <a:latin typeface="Roboto"/>
                <a:ea typeface="Roboto"/>
                <a:cs typeface="Roboto"/>
                <a:sym typeface="Roboto"/>
              </a:rPr>
              <a:t>OBJETIVO</a:t>
            </a:r>
            <a:endParaRPr b="1" sz="3000">
              <a:solidFill>
                <a:srgbClr val="503795"/>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1"/>
          <p:cNvSpPr txBox="1"/>
          <p:nvPr/>
        </p:nvSpPr>
        <p:spPr>
          <a:xfrm>
            <a:off x="825125" y="1004275"/>
            <a:ext cx="7416300" cy="4252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2100">
                <a:solidFill>
                  <a:schemeClr val="dk1"/>
                </a:solidFill>
                <a:latin typeface="Roboto Condensed"/>
                <a:ea typeface="Roboto Condensed"/>
                <a:cs typeface="Roboto Condensed"/>
                <a:sym typeface="Roboto Condensed"/>
              </a:rPr>
              <a:t>O</a:t>
            </a:r>
            <a:r>
              <a:rPr lang="en" sz="2100">
                <a:solidFill>
                  <a:schemeClr val="dk1"/>
                </a:solidFill>
                <a:latin typeface="Roboto Condensed"/>
                <a:ea typeface="Roboto Condensed"/>
                <a:cs typeface="Roboto Condensed"/>
                <a:sym typeface="Roboto Condensed"/>
              </a:rPr>
              <a:t> </a:t>
            </a:r>
            <a:r>
              <a:rPr b="1" lang="en" sz="2100">
                <a:solidFill>
                  <a:schemeClr val="dk1"/>
                </a:solidFill>
                <a:latin typeface="Roboto Condensed"/>
                <a:ea typeface="Roboto Condensed"/>
                <a:cs typeface="Roboto Condensed"/>
                <a:sym typeface="Roboto Condensed"/>
              </a:rPr>
              <a:t>Oráculo para Tecnologias Transfeministas</a:t>
            </a:r>
            <a:r>
              <a:rPr lang="en" sz="2100">
                <a:solidFill>
                  <a:schemeClr val="dk1"/>
                </a:solidFill>
                <a:latin typeface="Roboto Condensed"/>
                <a:ea typeface="Roboto Condensed"/>
                <a:cs typeface="Roboto Condensed"/>
                <a:sym typeface="Roboto Condensed"/>
              </a:rPr>
              <a:t> tem um formato de jogo de cartas, desenhado de maneira coletiva, que continua se transform</a:t>
            </a:r>
            <a:r>
              <a:rPr lang="en" sz="2100">
                <a:solidFill>
                  <a:schemeClr val="dk1"/>
                </a:solidFill>
                <a:latin typeface="Roboto Condensed"/>
                <a:ea typeface="Roboto Condensed"/>
                <a:cs typeface="Roboto Condensed"/>
                <a:sym typeface="Roboto Condensed"/>
              </a:rPr>
              <a:t>an</a:t>
            </a:r>
            <a:r>
              <a:rPr lang="en" sz="2100">
                <a:solidFill>
                  <a:schemeClr val="dk1"/>
                </a:solidFill>
                <a:latin typeface="Roboto Condensed"/>
                <a:ea typeface="Roboto Condensed"/>
                <a:cs typeface="Roboto Condensed"/>
                <a:sym typeface="Roboto Condensed"/>
              </a:rPr>
              <a:t>do na medida que mais idéias surgem nas consultas. </a:t>
            </a:r>
            <a:endParaRPr sz="21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sz="21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rPr lang="en" sz="2100">
                <a:solidFill>
                  <a:schemeClr val="dk1"/>
                </a:solidFill>
                <a:latin typeface="Roboto Condensed"/>
                <a:ea typeface="Roboto Condensed"/>
                <a:cs typeface="Roboto Condensed"/>
                <a:sym typeface="Roboto Condensed"/>
              </a:rPr>
              <a:t>As cartas foram concebidas para nos ajudar a </a:t>
            </a:r>
            <a:r>
              <a:rPr b="1" lang="en" sz="2100">
                <a:solidFill>
                  <a:schemeClr val="dk1"/>
                </a:solidFill>
                <a:latin typeface="Roboto Condensed"/>
                <a:ea typeface="Roboto Condensed"/>
                <a:cs typeface="Roboto Condensed"/>
                <a:sym typeface="Roboto Condensed"/>
              </a:rPr>
              <a:t>vislumbrar e compartilhar idéias de tecnologias transfeministas do futuro.</a:t>
            </a:r>
            <a:r>
              <a:rPr lang="en" sz="2100">
                <a:solidFill>
                  <a:schemeClr val="dk1"/>
                </a:solidFill>
                <a:latin typeface="Roboto Condensed"/>
                <a:ea typeface="Roboto Condensed"/>
                <a:cs typeface="Roboto Condensed"/>
                <a:sym typeface="Roboto Condensed"/>
              </a:rPr>
              <a:t> </a:t>
            </a:r>
            <a:endParaRPr sz="21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sz="21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rPr lang="en" sz="2100">
                <a:solidFill>
                  <a:schemeClr val="dk1"/>
                </a:solidFill>
                <a:latin typeface="Roboto Condensed"/>
                <a:ea typeface="Roboto Condensed"/>
                <a:cs typeface="Roboto Condensed"/>
                <a:sym typeface="Roboto Condensed"/>
              </a:rPr>
              <a:t>A </a:t>
            </a:r>
            <a:r>
              <a:rPr b="1" lang="en" sz="2100">
                <a:solidFill>
                  <a:schemeClr val="dk1"/>
                </a:solidFill>
                <a:latin typeface="Roboto Condensed"/>
                <a:ea typeface="Roboto Condensed"/>
                <a:cs typeface="Roboto Condensed"/>
                <a:sym typeface="Roboto Condensed"/>
              </a:rPr>
              <a:t>narrativa de futuros serve para liberar nossa mente para pensar as tecnologias que queremos. Imaginar é o primeiro passo para saber para onde queremos mudar. </a:t>
            </a:r>
            <a:endParaRPr b="1" sz="2100">
              <a:solidFill>
                <a:schemeClr val="dk1"/>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Clr>
                <a:schemeClr val="dk1"/>
              </a:buClr>
              <a:buSzPts val="1100"/>
              <a:buFont typeface="Arial"/>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0"/>
              </a:spcAft>
              <a:buNone/>
            </a:pPr>
            <a:r>
              <a:t/>
            </a:r>
            <a:endParaRPr b="1" sz="2100">
              <a:solidFill>
                <a:srgbClr val="503795"/>
              </a:solidFill>
              <a:latin typeface="Roboto Condensed"/>
              <a:ea typeface="Roboto Condensed"/>
              <a:cs typeface="Roboto Condensed"/>
              <a:sym typeface="Roboto Condensed"/>
            </a:endParaRPr>
          </a:p>
          <a:p>
            <a:pPr indent="0" lvl="0" marL="0" rtl="0" algn="l">
              <a:lnSpc>
                <a:spcPct val="120000"/>
              </a:lnSpc>
              <a:spcBef>
                <a:spcPts val="0"/>
              </a:spcBef>
              <a:spcAft>
                <a:spcPts val="1000"/>
              </a:spcAft>
              <a:buNone/>
            </a:pPr>
            <a:r>
              <a:t/>
            </a:r>
            <a:endParaRPr sz="2100">
              <a:solidFill>
                <a:srgbClr val="503795"/>
              </a:solidFill>
              <a:latin typeface="Roboto Condensed"/>
              <a:ea typeface="Roboto Condensed"/>
              <a:cs typeface="Roboto Condensed"/>
              <a:sym typeface="Roboto Condensed"/>
            </a:endParaRPr>
          </a:p>
        </p:txBody>
      </p:sp>
      <p:sp>
        <p:nvSpPr>
          <p:cNvPr id="184" name="Google Shape;184;p31"/>
          <p:cNvSpPr txBox="1"/>
          <p:nvPr/>
        </p:nvSpPr>
        <p:spPr>
          <a:xfrm>
            <a:off x="346725" y="253800"/>
            <a:ext cx="8402700" cy="9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503795"/>
                </a:solidFill>
                <a:latin typeface="Roboto"/>
                <a:ea typeface="Roboto"/>
                <a:cs typeface="Roboto"/>
                <a:sym typeface="Roboto"/>
              </a:rPr>
              <a:t>O QUE É?</a:t>
            </a:r>
            <a:endParaRPr b="1" sz="3000">
              <a:solidFill>
                <a:srgbClr val="503795"/>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152400" y="152400"/>
            <a:ext cx="8839198" cy="668190"/>
          </a:xfrm>
          <a:prstGeom prst="rect">
            <a:avLst/>
          </a:prstGeom>
          <a:noFill/>
          <a:ln>
            <a:noFill/>
          </a:ln>
        </p:spPr>
      </p:pic>
      <p:pic>
        <p:nvPicPr>
          <p:cNvPr id="65" name="Google Shape;65;p14"/>
          <p:cNvPicPr preferRelativeResize="0"/>
          <p:nvPr/>
        </p:nvPicPr>
        <p:blipFill>
          <a:blip r:embed="rId4">
            <a:alphaModFix/>
          </a:blip>
          <a:stretch>
            <a:fillRect/>
          </a:stretch>
        </p:blipFill>
        <p:spPr>
          <a:xfrm>
            <a:off x="0" y="1295625"/>
            <a:ext cx="4729676" cy="2054200"/>
          </a:xfrm>
          <a:prstGeom prst="rect">
            <a:avLst/>
          </a:prstGeom>
          <a:noFill/>
          <a:ln>
            <a:noFill/>
          </a:ln>
        </p:spPr>
      </p:pic>
      <p:pic>
        <p:nvPicPr>
          <p:cNvPr id="66" name="Google Shape;66;p14"/>
          <p:cNvPicPr preferRelativeResize="0"/>
          <p:nvPr/>
        </p:nvPicPr>
        <p:blipFill>
          <a:blip r:embed="rId5">
            <a:alphaModFix/>
          </a:blip>
          <a:stretch>
            <a:fillRect/>
          </a:stretch>
        </p:blipFill>
        <p:spPr>
          <a:xfrm>
            <a:off x="4719125" y="1316193"/>
            <a:ext cx="4729676" cy="1977857"/>
          </a:xfrm>
          <a:prstGeom prst="rect">
            <a:avLst/>
          </a:prstGeom>
          <a:noFill/>
          <a:ln>
            <a:noFill/>
          </a:ln>
        </p:spPr>
      </p:pic>
      <p:pic>
        <p:nvPicPr>
          <p:cNvPr id="67" name="Google Shape;67;p14"/>
          <p:cNvPicPr preferRelativeResize="0"/>
          <p:nvPr/>
        </p:nvPicPr>
        <p:blipFill>
          <a:blip r:embed="rId6">
            <a:alphaModFix/>
          </a:blip>
          <a:stretch>
            <a:fillRect/>
          </a:stretch>
        </p:blipFill>
        <p:spPr>
          <a:xfrm rot="5">
            <a:off x="0" y="3617227"/>
            <a:ext cx="3052550" cy="1526270"/>
          </a:xfrm>
          <a:prstGeom prst="rect">
            <a:avLst/>
          </a:prstGeom>
          <a:noFill/>
          <a:ln>
            <a:noFill/>
          </a:ln>
        </p:spPr>
      </p:pic>
      <p:pic>
        <p:nvPicPr>
          <p:cNvPr id="68" name="Google Shape;68;p14"/>
          <p:cNvPicPr preferRelativeResize="0"/>
          <p:nvPr/>
        </p:nvPicPr>
        <p:blipFill>
          <a:blip r:embed="rId7">
            <a:alphaModFix/>
          </a:blip>
          <a:stretch>
            <a:fillRect/>
          </a:stretch>
        </p:blipFill>
        <p:spPr>
          <a:xfrm>
            <a:off x="6599400" y="3897575"/>
            <a:ext cx="2544600" cy="127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2"/>
          <p:cNvPicPr preferRelativeResize="0"/>
          <p:nvPr/>
        </p:nvPicPr>
        <p:blipFill>
          <a:blip r:embed="rId3">
            <a:alphaModFix/>
          </a:blip>
          <a:stretch>
            <a:fillRect/>
          </a:stretch>
        </p:blipFill>
        <p:spPr>
          <a:xfrm>
            <a:off x="4566875" y="50"/>
            <a:ext cx="2978958" cy="5143500"/>
          </a:xfrm>
          <a:prstGeom prst="rect">
            <a:avLst/>
          </a:prstGeom>
          <a:noFill/>
          <a:ln>
            <a:noFill/>
          </a:ln>
        </p:spPr>
      </p:pic>
      <p:pic>
        <p:nvPicPr>
          <p:cNvPr id="190" name="Google Shape;190;p32"/>
          <p:cNvPicPr preferRelativeResize="0"/>
          <p:nvPr/>
        </p:nvPicPr>
        <p:blipFill>
          <a:blip r:embed="rId4">
            <a:alphaModFix/>
          </a:blip>
          <a:stretch>
            <a:fillRect/>
          </a:stretch>
        </p:blipFill>
        <p:spPr>
          <a:xfrm>
            <a:off x="1494825" y="0"/>
            <a:ext cx="2978951" cy="51435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3"/>
          <p:cNvPicPr preferRelativeResize="0"/>
          <p:nvPr/>
        </p:nvPicPr>
        <p:blipFill>
          <a:blip r:embed="rId3">
            <a:alphaModFix/>
          </a:blip>
          <a:stretch>
            <a:fillRect/>
          </a:stretch>
        </p:blipFill>
        <p:spPr>
          <a:xfrm>
            <a:off x="4616600" y="0"/>
            <a:ext cx="2978951" cy="5143473"/>
          </a:xfrm>
          <a:prstGeom prst="rect">
            <a:avLst/>
          </a:prstGeom>
          <a:noFill/>
          <a:ln>
            <a:noFill/>
          </a:ln>
        </p:spPr>
      </p:pic>
      <p:pic>
        <p:nvPicPr>
          <p:cNvPr id="196" name="Google Shape;196;p33"/>
          <p:cNvPicPr preferRelativeResize="0"/>
          <p:nvPr/>
        </p:nvPicPr>
        <p:blipFill>
          <a:blip r:embed="rId4">
            <a:alphaModFix/>
          </a:blip>
          <a:stretch>
            <a:fillRect/>
          </a:stretch>
        </p:blipFill>
        <p:spPr>
          <a:xfrm>
            <a:off x="1342425" y="0"/>
            <a:ext cx="2978951" cy="51435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nvSpPr>
        <p:spPr>
          <a:xfrm>
            <a:off x="126671" y="1798950"/>
            <a:ext cx="8942700" cy="15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503795"/>
                </a:solidFill>
                <a:latin typeface="Roboto"/>
                <a:ea typeface="Roboto"/>
                <a:cs typeface="Roboto"/>
                <a:sym typeface="Roboto"/>
              </a:rPr>
              <a:t>BORA LÁ...</a:t>
            </a:r>
            <a:endParaRPr b="1" sz="3000">
              <a:solidFill>
                <a:srgbClr val="503795"/>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txBox="1"/>
          <p:nvPr/>
        </p:nvSpPr>
        <p:spPr>
          <a:xfrm>
            <a:off x="214650" y="113075"/>
            <a:ext cx="8714700" cy="671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3000">
                <a:solidFill>
                  <a:srgbClr val="503795"/>
                </a:solidFill>
                <a:latin typeface="Roboto"/>
                <a:ea typeface="Roboto"/>
                <a:cs typeface="Roboto"/>
                <a:sym typeface="Roboto"/>
              </a:rPr>
              <a:t>HORA DE CONSULTAR O ORÁCULO</a:t>
            </a:r>
            <a:endParaRPr b="1" sz="3000">
              <a:solidFill>
                <a:srgbClr val="503795"/>
              </a:solidFill>
              <a:latin typeface="Roboto"/>
              <a:ea typeface="Roboto"/>
              <a:cs typeface="Roboto"/>
              <a:sym typeface="Roboto"/>
            </a:endParaRPr>
          </a:p>
        </p:txBody>
      </p:sp>
      <p:pic>
        <p:nvPicPr>
          <p:cNvPr id="207" name="Google Shape;207;p35"/>
          <p:cNvPicPr preferRelativeResize="0"/>
          <p:nvPr/>
        </p:nvPicPr>
        <p:blipFill rotWithShape="1">
          <a:blip r:embed="rId3">
            <a:alphaModFix/>
          </a:blip>
          <a:srcRect b="49158" l="0" r="0" t="0"/>
          <a:stretch/>
        </p:blipFill>
        <p:spPr>
          <a:xfrm>
            <a:off x="0" y="1264380"/>
            <a:ext cx="9144000" cy="32097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6"/>
          <p:cNvPicPr preferRelativeResize="0"/>
          <p:nvPr/>
        </p:nvPicPr>
        <p:blipFill>
          <a:blip r:embed="rId3">
            <a:alphaModFix/>
          </a:blip>
          <a:stretch>
            <a:fillRect/>
          </a:stretch>
        </p:blipFill>
        <p:spPr>
          <a:xfrm>
            <a:off x="990600" y="0"/>
            <a:ext cx="7274775"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7"/>
          <p:cNvPicPr preferRelativeResize="0"/>
          <p:nvPr/>
        </p:nvPicPr>
        <p:blipFill>
          <a:blip r:embed="rId3">
            <a:alphaModFix/>
          </a:blip>
          <a:stretch>
            <a:fillRect/>
          </a:stretch>
        </p:blipFill>
        <p:spPr>
          <a:xfrm>
            <a:off x="848625" y="0"/>
            <a:ext cx="7363708"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8"/>
          <p:cNvPicPr preferRelativeResize="0"/>
          <p:nvPr/>
        </p:nvPicPr>
        <p:blipFill>
          <a:blip r:embed="rId3">
            <a:alphaModFix/>
          </a:blip>
          <a:stretch>
            <a:fillRect/>
          </a:stretch>
        </p:blipFill>
        <p:spPr>
          <a:xfrm>
            <a:off x="1371600" y="0"/>
            <a:ext cx="2946942" cy="5143500"/>
          </a:xfrm>
          <a:prstGeom prst="rect">
            <a:avLst/>
          </a:prstGeom>
          <a:noFill/>
          <a:ln>
            <a:noFill/>
          </a:ln>
        </p:spPr>
      </p:pic>
      <p:pic>
        <p:nvPicPr>
          <p:cNvPr id="223" name="Google Shape;223;p38"/>
          <p:cNvPicPr preferRelativeResize="0"/>
          <p:nvPr/>
        </p:nvPicPr>
        <p:blipFill>
          <a:blip r:embed="rId4">
            <a:alphaModFix/>
          </a:blip>
          <a:stretch>
            <a:fillRect/>
          </a:stretch>
        </p:blipFill>
        <p:spPr>
          <a:xfrm>
            <a:off x="4470950" y="0"/>
            <a:ext cx="2946950" cy="50926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9"/>
          <p:cNvPicPr preferRelativeResize="0"/>
          <p:nvPr/>
        </p:nvPicPr>
        <p:blipFill>
          <a:blip r:embed="rId3">
            <a:alphaModFix/>
          </a:blip>
          <a:stretch>
            <a:fillRect/>
          </a:stretch>
        </p:blipFill>
        <p:spPr>
          <a:xfrm>
            <a:off x="284625" y="2514294"/>
            <a:ext cx="1521749" cy="2627481"/>
          </a:xfrm>
          <a:prstGeom prst="rect">
            <a:avLst/>
          </a:prstGeom>
          <a:noFill/>
          <a:ln>
            <a:noFill/>
          </a:ln>
        </p:spPr>
      </p:pic>
      <p:pic>
        <p:nvPicPr>
          <p:cNvPr id="229" name="Google Shape;229;p39"/>
          <p:cNvPicPr preferRelativeResize="0"/>
          <p:nvPr/>
        </p:nvPicPr>
        <p:blipFill>
          <a:blip r:embed="rId4">
            <a:alphaModFix/>
          </a:blip>
          <a:stretch>
            <a:fillRect/>
          </a:stretch>
        </p:blipFill>
        <p:spPr>
          <a:xfrm>
            <a:off x="4103438" y="2499800"/>
            <a:ext cx="1521763" cy="2627526"/>
          </a:xfrm>
          <a:prstGeom prst="rect">
            <a:avLst/>
          </a:prstGeom>
          <a:noFill/>
          <a:ln>
            <a:noFill/>
          </a:ln>
        </p:spPr>
      </p:pic>
      <p:pic>
        <p:nvPicPr>
          <p:cNvPr id="230" name="Google Shape;230;p39"/>
          <p:cNvPicPr preferRelativeResize="0"/>
          <p:nvPr/>
        </p:nvPicPr>
        <p:blipFill>
          <a:blip r:embed="rId5">
            <a:alphaModFix/>
          </a:blip>
          <a:stretch>
            <a:fillRect/>
          </a:stretch>
        </p:blipFill>
        <p:spPr>
          <a:xfrm>
            <a:off x="7329700" y="2529733"/>
            <a:ext cx="1645500" cy="2843618"/>
          </a:xfrm>
          <a:prstGeom prst="rect">
            <a:avLst/>
          </a:prstGeom>
          <a:noFill/>
          <a:ln>
            <a:noFill/>
          </a:ln>
        </p:spPr>
      </p:pic>
      <p:pic>
        <p:nvPicPr>
          <p:cNvPr id="231" name="Google Shape;231;p39"/>
          <p:cNvPicPr preferRelativeResize="0"/>
          <p:nvPr/>
        </p:nvPicPr>
        <p:blipFill>
          <a:blip r:embed="rId6">
            <a:alphaModFix/>
          </a:blip>
          <a:stretch>
            <a:fillRect/>
          </a:stretch>
        </p:blipFill>
        <p:spPr>
          <a:xfrm>
            <a:off x="3076275" y="-23"/>
            <a:ext cx="1473475" cy="2544147"/>
          </a:xfrm>
          <a:prstGeom prst="rect">
            <a:avLst/>
          </a:prstGeom>
          <a:noFill/>
          <a:ln>
            <a:noFill/>
          </a:ln>
        </p:spPr>
      </p:pic>
      <p:pic>
        <p:nvPicPr>
          <p:cNvPr id="232" name="Google Shape;232;p39"/>
          <p:cNvPicPr preferRelativeResize="0"/>
          <p:nvPr/>
        </p:nvPicPr>
        <p:blipFill>
          <a:blip r:embed="rId7">
            <a:alphaModFix/>
          </a:blip>
          <a:stretch>
            <a:fillRect/>
          </a:stretch>
        </p:blipFill>
        <p:spPr>
          <a:xfrm>
            <a:off x="7355750" y="0"/>
            <a:ext cx="1473482" cy="2571751"/>
          </a:xfrm>
          <a:prstGeom prst="rect">
            <a:avLst/>
          </a:prstGeom>
          <a:noFill/>
          <a:ln>
            <a:noFill/>
          </a:ln>
        </p:spPr>
      </p:pic>
      <p:pic>
        <p:nvPicPr>
          <p:cNvPr id="233" name="Google Shape;233;p39"/>
          <p:cNvPicPr preferRelativeResize="0"/>
          <p:nvPr/>
        </p:nvPicPr>
        <p:blipFill>
          <a:blip r:embed="rId8">
            <a:alphaModFix/>
          </a:blip>
          <a:stretch>
            <a:fillRect/>
          </a:stretch>
        </p:blipFill>
        <p:spPr>
          <a:xfrm>
            <a:off x="5756075" y="0"/>
            <a:ext cx="1473475" cy="2544129"/>
          </a:xfrm>
          <a:prstGeom prst="rect">
            <a:avLst/>
          </a:prstGeom>
          <a:noFill/>
          <a:ln>
            <a:noFill/>
          </a:ln>
        </p:spPr>
      </p:pic>
      <p:pic>
        <p:nvPicPr>
          <p:cNvPr id="234" name="Google Shape;234;p39"/>
          <p:cNvPicPr preferRelativeResize="0"/>
          <p:nvPr/>
        </p:nvPicPr>
        <p:blipFill>
          <a:blip r:embed="rId9">
            <a:alphaModFix/>
          </a:blip>
          <a:stretch>
            <a:fillRect/>
          </a:stretch>
        </p:blipFill>
        <p:spPr>
          <a:xfrm>
            <a:off x="322350" y="14"/>
            <a:ext cx="1473475" cy="2544111"/>
          </a:xfrm>
          <a:prstGeom prst="rect">
            <a:avLst/>
          </a:prstGeom>
          <a:noFill/>
          <a:ln>
            <a:noFill/>
          </a:ln>
        </p:spPr>
      </p:pic>
      <p:pic>
        <p:nvPicPr>
          <p:cNvPr id="235" name="Google Shape;235;p39"/>
          <p:cNvPicPr preferRelativeResize="0"/>
          <p:nvPr/>
        </p:nvPicPr>
        <p:blipFill>
          <a:blip r:embed="rId10">
            <a:alphaModFix/>
          </a:blip>
          <a:stretch>
            <a:fillRect/>
          </a:stretch>
        </p:blipFill>
        <p:spPr>
          <a:xfrm>
            <a:off x="5767698" y="2516023"/>
            <a:ext cx="1521749" cy="2627478"/>
          </a:xfrm>
          <a:prstGeom prst="rect">
            <a:avLst/>
          </a:prstGeom>
          <a:noFill/>
          <a:ln>
            <a:noFill/>
          </a:ln>
        </p:spPr>
      </p:pic>
      <p:pic>
        <p:nvPicPr>
          <p:cNvPr id="236" name="Google Shape;236;p39"/>
          <p:cNvPicPr preferRelativeResize="0"/>
          <p:nvPr/>
        </p:nvPicPr>
        <p:blipFill>
          <a:blip r:embed="rId11">
            <a:alphaModFix/>
          </a:blip>
          <a:stretch>
            <a:fillRect/>
          </a:stretch>
        </p:blipFill>
        <p:spPr>
          <a:xfrm>
            <a:off x="2413626" y="2483913"/>
            <a:ext cx="1558949" cy="2691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0"/>
          <p:cNvPicPr preferRelativeResize="0"/>
          <p:nvPr/>
        </p:nvPicPr>
        <p:blipFill rotWithShape="1">
          <a:blip r:embed="rId3">
            <a:alphaModFix/>
          </a:blip>
          <a:srcRect b="39540" l="0" r="0" t="0"/>
          <a:stretch/>
        </p:blipFill>
        <p:spPr>
          <a:xfrm>
            <a:off x="0" y="76200"/>
            <a:ext cx="4282500" cy="4533760"/>
          </a:xfrm>
          <a:prstGeom prst="rect">
            <a:avLst/>
          </a:prstGeom>
          <a:noFill/>
          <a:ln>
            <a:noFill/>
          </a:ln>
        </p:spPr>
      </p:pic>
      <p:pic>
        <p:nvPicPr>
          <p:cNvPr id="242" name="Google Shape;242;p40"/>
          <p:cNvPicPr preferRelativeResize="0"/>
          <p:nvPr/>
        </p:nvPicPr>
        <p:blipFill rotWithShape="1">
          <a:blip r:embed="rId3">
            <a:alphaModFix/>
          </a:blip>
          <a:srcRect b="0" l="0" r="0" t="50646"/>
          <a:stretch/>
        </p:blipFill>
        <p:spPr>
          <a:xfrm>
            <a:off x="4282500" y="76200"/>
            <a:ext cx="4861501" cy="4533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1"/>
          <p:cNvPicPr preferRelativeResize="0"/>
          <p:nvPr/>
        </p:nvPicPr>
        <p:blipFill>
          <a:blip r:embed="rId3">
            <a:alphaModFix/>
          </a:blip>
          <a:stretch>
            <a:fillRect/>
          </a:stretch>
        </p:blipFill>
        <p:spPr>
          <a:xfrm rot="5400000">
            <a:off x="552886" y="-525802"/>
            <a:ext cx="1521749" cy="2627478"/>
          </a:xfrm>
          <a:prstGeom prst="rect">
            <a:avLst/>
          </a:prstGeom>
          <a:noFill/>
          <a:ln>
            <a:noFill/>
          </a:ln>
        </p:spPr>
      </p:pic>
      <p:sp>
        <p:nvSpPr>
          <p:cNvPr id="248" name="Google Shape;248;p41"/>
          <p:cNvSpPr/>
          <p:nvPr/>
        </p:nvSpPr>
        <p:spPr>
          <a:xfrm>
            <a:off x="5784050" y="1648475"/>
            <a:ext cx="303600" cy="116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1"/>
          <p:cNvSpPr/>
          <p:nvPr/>
        </p:nvSpPr>
        <p:spPr>
          <a:xfrm>
            <a:off x="5400675" y="2647475"/>
            <a:ext cx="383400" cy="24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1"/>
          <p:cNvSpPr/>
          <p:nvPr/>
        </p:nvSpPr>
        <p:spPr>
          <a:xfrm>
            <a:off x="5629275" y="2190275"/>
            <a:ext cx="383400" cy="40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1"/>
          <p:cNvSpPr/>
          <p:nvPr/>
        </p:nvSpPr>
        <p:spPr>
          <a:xfrm>
            <a:off x="4660875" y="2737425"/>
            <a:ext cx="561600" cy="24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1"/>
          <p:cNvSpPr/>
          <p:nvPr/>
        </p:nvSpPr>
        <p:spPr>
          <a:xfrm>
            <a:off x="4653100" y="2605300"/>
            <a:ext cx="1434600" cy="40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1"/>
          <p:cNvSpPr/>
          <p:nvPr/>
        </p:nvSpPr>
        <p:spPr>
          <a:xfrm>
            <a:off x="5629275" y="1933800"/>
            <a:ext cx="303600" cy="40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1"/>
          <p:cNvSpPr/>
          <p:nvPr/>
        </p:nvSpPr>
        <p:spPr>
          <a:xfrm>
            <a:off x="5440575" y="2171550"/>
            <a:ext cx="303600" cy="40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1"/>
          <p:cNvSpPr/>
          <p:nvPr/>
        </p:nvSpPr>
        <p:spPr>
          <a:xfrm>
            <a:off x="5325675" y="2190275"/>
            <a:ext cx="303600" cy="40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41"/>
          <p:cNvPicPr preferRelativeResize="0"/>
          <p:nvPr/>
        </p:nvPicPr>
        <p:blipFill>
          <a:blip r:embed="rId4">
            <a:alphaModFix/>
          </a:blip>
          <a:stretch>
            <a:fillRect/>
          </a:stretch>
        </p:blipFill>
        <p:spPr>
          <a:xfrm>
            <a:off x="2627525" y="304800"/>
            <a:ext cx="6516476" cy="4569491"/>
          </a:xfrm>
          <a:prstGeom prst="rect">
            <a:avLst/>
          </a:prstGeom>
          <a:noFill/>
          <a:ln>
            <a:noFill/>
          </a:ln>
        </p:spPr>
      </p:pic>
      <p:pic>
        <p:nvPicPr>
          <p:cNvPr id="257" name="Google Shape;257;p41"/>
          <p:cNvPicPr preferRelativeResize="0"/>
          <p:nvPr/>
        </p:nvPicPr>
        <p:blipFill>
          <a:blip r:embed="rId5">
            <a:alphaModFix/>
          </a:blip>
          <a:stretch>
            <a:fillRect/>
          </a:stretch>
        </p:blipFill>
        <p:spPr>
          <a:xfrm rot="5400000">
            <a:off x="543876" y="2844050"/>
            <a:ext cx="1558949" cy="2691699"/>
          </a:xfrm>
          <a:prstGeom prst="rect">
            <a:avLst/>
          </a:prstGeom>
          <a:noFill/>
          <a:ln>
            <a:noFill/>
          </a:ln>
        </p:spPr>
      </p:pic>
      <p:pic>
        <p:nvPicPr>
          <p:cNvPr id="258" name="Google Shape;258;p41"/>
          <p:cNvPicPr preferRelativeResize="0"/>
          <p:nvPr/>
        </p:nvPicPr>
        <p:blipFill>
          <a:blip r:embed="rId6">
            <a:alphaModFix/>
          </a:blip>
          <a:stretch>
            <a:fillRect/>
          </a:stretch>
        </p:blipFill>
        <p:spPr>
          <a:xfrm rot="5400004">
            <a:off x="557075" y="1182301"/>
            <a:ext cx="1533274" cy="2647374"/>
          </a:xfrm>
          <a:prstGeom prst="rect">
            <a:avLst/>
          </a:prstGeom>
          <a:noFill/>
          <a:ln>
            <a:noFill/>
          </a:ln>
        </p:spPr>
      </p:pic>
      <p:pic>
        <p:nvPicPr>
          <p:cNvPr id="259" name="Google Shape;259;p41"/>
          <p:cNvPicPr preferRelativeResize="0"/>
          <p:nvPr/>
        </p:nvPicPr>
        <p:blipFill>
          <a:blip r:embed="rId7">
            <a:alphaModFix/>
          </a:blip>
          <a:stretch>
            <a:fillRect/>
          </a:stretch>
        </p:blipFill>
        <p:spPr>
          <a:xfrm>
            <a:off x="5363725" y="2535048"/>
            <a:ext cx="1180011" cy="978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15"/>
          <p:cNvSpPr/>
          <p:nvPr/>
        </p:nvSpPr>
        <p:spPr>
          <a:xfrm>
            <a:off x="333300" y="308100"/>
            <a:ext cx="8477400" cy="4527300"/>
          </a:xfrm>
          <a:prstGeom prst="rect">
            <a:avLst/>
          </a:prstGeom>
          <a:noFill/>
          <a:ln cap="flat" cmpd="sng" w="19050">
            <a:solidFill>
              <a:srgbClr val="59BD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nvSpPr>
        <p:spPr>
          <a:xfrm>
            <a:off x="628550" y="980150"/>
            <a:ext cx="8343900" cy="17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b="1" lang="en" sz="4800">
                <a:solidFill>
                  <a:srgbClr val="503795"/>
                </a:solidFill>
                <a:latin typeface="Roboto Condensed"/>
                <a:ea typeface="Roboto Condensed"/>
                <a:cs typeface="Roboto Condensed"/>
                <a:sym typeface="Roboto Condensed"/>
              </a:rPr>
              <a:t>Imaginar tecnologías alternativas….</a:t>
            </a:r>
            <a:endParaRPr b="1" sz="3400">
              <a:solidFill>
                <a:srgbClr val="503795"/>
              </a:solidFill>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2"/>
          <p:cNvPicPr preferRelativeResize="0"/>
          <p:nvPr/>
        </p:nvPicPr>
        <p:blipFill rotWithShape="1">
          <a:blip r:embed="rId3">
            <a:alphaModFix/>
          </a:blip>
          <a:srcRect b="0" l="0" r="14500" t="0"/>
          <a:stretch/>
        </p:blipFill>
        <p:spPr>
          <a:xfrm>
            <a:off x="-914400" y="152400"/>
            <a:ext cx="7292902" cy="4838699"/>
          </a:xfrm>
          <a:prstGeom prst="rect">
            <a:avLst/>
          </a:prstGeom>
          <a:noFill/>
          <a:ln>
            <a:noFill/>
          </a:ln>
        </p:spPr>
      </p:pic>
      <p:pic>
        <p:nvPicPr>
          <p:cNvPr id="265" name="Google Shape;265;p42"/>
          <p:cNvPicPr preferRelativeResize="0"/>
          <p:nvPr/>
        </p:nvPicPr>
        <p:blipFill>
          <a:blip r:embed="rId4">
            <a:alphaModFix/>
          </a:blip>
          <a:stretch>
            <a:fillRect/>
          </a:stretch>
        </p:blipFill>
        <p:spPr>
          <a:xfrm rot="5400000">
            <a:off x="6787712" y="1053987"/>
            <a:ext cx="1758075" cy="3035526"/>
          </a:xfrm>
          <a:prstGeom prst="rect">
            <a:avLst/>
          </a:prstGeom>
          <a:noFill/>
          <a:ln>
            <a:noFill/>
          </a:ln>
        </p:spPr>
      </p:pic>
      <p:pic>
        <p:nvPicPr>
          <p:cNvPr id="266" name="Google Shape;266;p42"/>
          <p:cNvPicPr preferRelativeResize="0"/>
          <p:nvPr/>
        </p:nvPicPr>
        <p:blipFill>
          <a:blip r:embed="rId5">
            <a:alphaModFix/>
          </a:blip>
          <a:stretch>
            <a:fillRect/>
          </a:stretch>
        </p:blipFill>
        <p:spPr>
          <a:xfrm rot="5400000">
            <a:off x="6811176" y="-621675"/>
            <a:ext cx="1711151" cy="2954499"/>
          </a:xfrm>
          <a:prstGeom prst="rect">
            <a:avLst/>
          </a:prstGeom>
          <a:noFill/>
          <a:ln>
            <a:noFill/>
          </a:ln>
        </p:spPr>
      </p:pic>
      <p:pic>
        <p:nvPicPr>
          <p:cNvPr id="267" name="Google Shape;267;p42"/>
          <p:cNvPicPr preferRelativeResize="0"/>
          <p:nvPr/>
        </p:nvPicPr>
        <p:blipFill>
          <a:blip r:embed="rId6">
            <a:alphaModFix/>
          </a:blip>
          <a:stretch>
            <a:fillRect/>
          </a:stretch>
        </p:blipFill>
        <p:spPr>
          <a:xfrm rot="5400000">
            <a:off x="6829914" y="2788900"/>
            <a:ext cx="1727125" cy="2982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3"/>
          <p:cNvPicPr preferRelativeResize="0"/>
          <p:nvPr/>
        </p:nvPicPr>
        <p:blipFill>
          <a:blip r:embed="rId3">
            <a:alphaModFix/>
          </a:blip>
          <a:stretch>
            <a:fillRect/>
          </a:stretch>
        </p:blipFill>
        <p:spPr>
          <a:xfrm>
            <a:off x="848625" y="0"/>
            <a:ext cx="7363708"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4"/>
          <p:cNvPicPr preferRelativeResize="0"/>
          <p:nvPr/>
        </p:nvPicPr>
        <p:blipFill>
          <a:blip r:embed="rId3">
            <a:alphaModFix/>
          </a:blip>
          <a:stretch>
            <a:fillRect/>
          </a:stretch>
        </p:blipFill>
        <p:spPr>
          <a:xfrm>
            <a:off x="1447800" y="0"/>
            <a:ext cx="5957881"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2151"/>
        </a:solidFill>
      </p:bgPr>
    </p:bg>
    <p:spTree>
      <p:nvGrpSpPr>
        <p:cNvPr id="281" name="Shape 281"/>
        <p:cNvGrpSpPr/>
        <p:nvPr/>
      </p:nvGrpSpPr>
      <p:grpSpPr>
        <a:xfrm>
          <a:off x="0" y="0"/>
          <a:ext cx="0" cy="0"/>
          <a:chOff x="0" y="0"/>
          <a:chExt cx="0" cy="0"/>
        </a:xfrm>
      </p:grpSpPr>
      <p:sp>
        <p:nvSpPr>
          <p:cNvPr id="282" name="Google Shape;282;p45"/>
          <p:cNvSpPr/>
          <p:nvPr/>
        </p:nvSpPr>
        <p:spPr>
          <a:xfrm>
            <a:off x="333300" y="308100"/>
            <a:ext cx="8477400" cy="45273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5"/>
          <p:cNvSpPr txBox="1"/>
          <p:nvPr/>
        </p:nvSpPr>
        <p:spPr>
          <a:xfrm>
            <a:off x="311700" y="1390650"/>
            <a:ext cx="8520600" cy="158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EFAECE"/>
                </a:solidFill>
                <a:latin typeface="Roboto Condensed"/>
                <a:ea typeface="Roboto Condensed"/>
                <a:cs typeface="Roboto Condensed"/>
                <a:sym typeface="Roboto Condensed"/>
              </a:rPr>
              <a:t>Obrigada!</a:t>
            </a:r>
            <a:endParaRPr b="1" sz="2400">
              <a:solidFill>
                <a:srgbClr val="EFAECE"/>
              </a:solidFill>
              <a:latin typeface="Roboto Condensed"/>
              <a:ea typeface="Roboto Condensed"/>
              <a:cs typeface="Roboto Condensed"/>
              <a:sym typeface="Roboto Condensed"/>
            </a:endParaRPr>
          </a:p>
          <a:p>
            <a:pPr indent="0" lvl="0" marL="0" rtl="0" algn="ctr">
              <a:spcBef>
                <a:spcPts val="0"/>
              </a:spcBef>
              <a:spcAft>
                <a:spcPts val="0"/>
              </a:spcAft>
              <a:buNone/>
            </a:pPr>
            <a:r>
              <a:t/>
            </a:r>
            <a:endParaRPr b="1" sz="2400">
              <a:solidFill>
                <a:srgbClr val="EFAECE"/>
              </a:solidFill>
              <a:latin typeface="Roboto Condensed"/>
              <a:ea typeface="Roboto Condensed"/>
              <a:cs typeface="Roboto Condensed"/>
              <a:sym typeface="Roboto Condensed"/>
            </a:endParaRPr>
          </a:p>
          <a:p>
            <a:pPr indent="0" lvl="0" marL="0" rtl="0" algn="ctr">
              <a:spcBef>
                <a:spcPts val="0"/>
              </a:spcBef>
              <a:spcAft>
                <a:spcPts val="0"/>
              </a:spcAft>
              <a:buNone/>
            </a:pPr>
            <a:r>
              <a:rPr b="1" lang="en" sz="2400">
                <a:solidFill>
                  <a:srgbClr val="EFAECE"/>
                </a:solidFill>
                <a:latin typeface="Roboto Condensed"/>
                <a:ea typeface="Roboto Condensed"/>
                <a:cs typeface="Roboto Condensed"/>
                <a:sym typeface="Roboto Condensed"/>
              </a:rPr>
              <a:t>transfeministech.org</a:t>
            </a:r>
            <a:endParaRPr b="1" sz="2400">
              <a:solidFill>
                <a:srgbClr val="EFAECE"/>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800">
              <a:solidFill>
                <a:srgbClr val="FFFFFF"/>
              </a:solidFill>
              <a:latin typeface="Roboto Condensed Light"/>
              <a:ea typeface="Roboto Condensed Light"/>
              <a:cs typeface="Roboto Condensed Light"/>
              <a:sym typeface="Roboto Condensed Light"/>
            </a:endParaRPr>
          </a:p>
          <a:p>
            <a:pPr indent="0" lvl="0" marL="0" rtl="0" algn="ctr">
              <a:lnSpc>
                <a:spcPct val="115000"/>
              </a:lnSpc>
              <a:spcBef>
                <a:spcPts val="0"/>
              </a:spcBef>
              <a:spcAft>
                <a:spcPts val="0"/>
              </a:spcAft>
              <a:buNone/>
            </a:pPr>
            <a:r>
              <a:rPr lang="en" sz="1800">
                <a:solidFill>
                  <a:srgbClr val="FFFFFF"/>
                </a:solidFill>
                <a:latin typeface="Roboto Condensed Light"/>
                <a:ea typeface="Roboto Condensed Light"/>
                <a:cs typeface="Roboto Condensed Light"/>
                <a:sym typeface="Roboto Condensed Light"/>
              </a:rPr>
              <a:t>@CodingRights</a:t>
            </a:r>
            <a:endParaRPr sz="1800">
              <a:solidFill>
                <a:srgbClr val="FFFFFF"/>
              </a:solidFill>
              <a:latin typeface="Roboto Condensed Light"/>
              <a:ea typeface="Roboto Condensed Light"/>
              <a:cs typeface="Roboto Condensed Light"/>
              <a:sym typeface="Roboto Condensed Light"/>
            </a:endParaRPr>
          </a:p>
          <a:p>
            <a:pPr indent="0" lvl="0" marL="0" rtl="0" algn="ctr">
              <a:lnSpc>
                <a:spcPct val="115000"/>
              </a:lnSpc>
              <a:spcBef>
                <a:spcPts val="0"/>
              </a:spcBef>
              <a:spcAft>
                <a:spcPts val="0"/>
              </a:spcAft>
              <a:buNone/>
            </a:pPr>
            <a:r>
              <a:rPr lang="en" sz="1800">
                <a:solidFill>
                  <a:srgbClr val="FFFFFF"/>
                </a:solidFill>
                <a:latin typeface="Roboto Condensed Light"/>
                <a:ea typeface="Roboto Condensed Light"/>
                <a:cs typeface="Roboto Condensed Light"/>
                <a:sym typeface="Roboto Condensed Light"/>
              </a:rPr>
              <a:t>@joana_varon</a:t>
            </a:r>
            <a:endParaRPr sz="1800">
              <a:solidFill>
                <a:srgbClr val="FFFFFF"/>
              </a:solidFill>
              <a:latin typeface="Roboto Condensed Light"/>
              <a:ea typeface="Roboto Condensed Light"/>
              <a:cs typeface="Roboto Condensed Light"/>
              <a:sym typeface="Roboto Condensed Light"/>
            </a:endParaRPr>
          </a:p>
        </p:txBody>
      </p:sp>
      <p:pic>
        <p:nvPicPr>
          <p:cNvPr id="284" name="Google Shape;284;p45"/>
          <p:cNvPicPr preferRelativeResize="0"/>
          <p:nvPr/>
        </p:nvPicPr>
        <p:blipFill>
          <a:blip r:embed="rId3">
            <a:alphaModFix/>
          </a:blip>
          <a:stretch>
            <a:fillRect/>
          </a:stretch>
        </p:blipFill>
        <p:spPr>
          <a:xfrm>
            <a:off x="4017450" y="3605375"/>
            <a:ext cx="1109100" cy="774275"/>
          </a:xfrm>
          <a:prstGeom prst="rect">
            <a:avLst/>
          </a:prstGeom>
          <a:noFill/>
          <a:ln>
            <a:noFill/>
          </a:ln>
        </p:spPr>
      </p:pic>
      <p:pic>
        <p:nvPicPr>
          <p:cNvPr id="285" name="Google Shape;285;p45"/>
          <p:cNvPicPr preferRelativeResize="0"/>
          <p:nvPr/>
        </p:nvPicPr>
        <p:blipFill>
          <a:blip r:embed="rId4">
            <a:alphaModFix/>
          </a:blip>
          <a:stretch>
            <a:fillRect/>
          </a:stretch>
        </p:blipFill>
        <p:spPr>
          <a:xfrm>
            <a:off x="5657350" y="3307001"/>
            <a:ext cx="3503599" cy="1751800"/>
          </a:xfrm>
          <a:prstGeom prst="rect">
            <a:avLst/>
          </a:prstGeom>
          <a:noFill/>
          <a:ln>
            <a:noFill/>
          </a:ln>
        </p:spPr>
      </p:pic>
      <p:pic>
        <p:nvPicPr>
          <p:cNvPr id="286" name="Google Shape;286;p45"/>
          <p:cNvPicPr preferRelativeResize="0"/>
          <p:nvPr/>
        </p:nvPicPr>
        <p:blipFill>
          <a:blip r:embed="rId5">
            <a:alphaModFix/>
          </a:blip>
          <a:stretch>
            <a:fillRect/>
          </a:stretch>
        </p:blipFill>
        <p:spPr>
          <a:xfrm rot="490628">
            <a:off x="-203462" y="191991"/>
            <a:ext cx="3503624" cy="17518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 name="Shape 78"/>
        <p:cNvGrpSpPr/>
        <p:nvPr/>
      </p:nvGrpSpPr>
      <p:grpSpPr>
        <a:xfrm>
          <a:off x="0" y="0"/>
          <a:ext cx="0" cy="0"/>
          <a:chOff x="0" y="0"/>
          <a:chExt cx="0" cy="0"/>
        </a:xfrm>
      </p:grpSpPr>
      <p:sp>
        <p:nvSpPr>
          <p:cNvPr id="79" name="Google Shape;79;p16"/>
          <p:cNvSpPr/>
          <p:nvPr/>
        </p:nvSpPr>
        <p:spPr>
          <a:xfrm>
            <a:off x="333300" y="308100"/>
            <a:ext cx="8477400" cy="4527300"/>
          </a:xfrm>
          <a:prstGeom prst="rect">
            <a:avLst/>
          </a:prstGeom>
          <a:noFill/>
          <a:ln cap="flat" cmpd="sng" w="19050">
            <a:solidFill>
              <a:srgbClr val="59BD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nvSpPr>
        <p:spPr>
          <a:xfrm>
            <a:off x="771525" y="991075"/>
            <a:ext cx="7711500" cy="3204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4800">
                <a:solidFill>
                  <a:srgbClr val="503795"/>
                </a:solidFill>
                <a:latin typeface="Roboto Condensed"/>
                <a:ea typeface="Roboto Condensed"/>
                <a:cs typeface="Roboto Condensed"/>
                <a:sym typeface="Roboto Condensed"/>
              </a:rPr>
              <a:t>Qual o i</a:t>
            </a:r>
            <a:r>
              <a:rPr b="1" lang="en" sz="4800">
                <a:solidFill>
                  <a:srgbClr val="503795"/>
                </a:solidFill>
                <a:latin typeface="Roboto Condensed"/>
                <a:ea typeface="Roboto Condensed"/>
                <a:cs typeface="Roboto Condensed"/>
                <a:sym typeface="Roboto Condensed"/>
              </a:rPr>
              <a:t>maginário dominante?</a:t>
            </a:r>
            <a:endParaRPr sz="1600">
              <a:solidFill>
                <a:srgbClr val="59BDEB"/>
              </a:solidFill>
              <a:latin typeface="Roboto Condensed"/>
              <a:ea typeface="Roboto Condensed"/>
              <a:cs typeface="Roboto Condensed"/>
              <a:sym typeface="Roboto Condensed"/>
            </a:endParaRPr>
          </a:p>
          <a:p>
            <a:pPr indent="0" lvl="0" marL="0" rtl="0" algn="l">
              <a:lnSpc>
                <a:spcPct val="100000"/>
              </a:lnSpc>
              <a:spcBef>
                <a:spcPts val="1000"/>
              </a:spcBef>
              <a:spcAft>
                <a:spcPts val="1000"/>
              </a:spcAft>
              <a:buNone/>
            </a:pPr>
            <a:r>
              <a:t/>
            </a:r>
            <a:endParaRPr b="1" sz="4800">
              <a:solidFill>
                <a:srgbClr val="503795"/>
              </a:solidFill>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651925" y="0"/>
            <a:ext cx="10602451" cy="5066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0" y="0"/>
            <a:ext cx="5104315" cy="2869250"/>
          </a:xfrm>
          <a:prstGeom prst="rect">
            <a:avLst/>
          </a:prstGeom>
          <a:noFill/>
          <a:ln>
            <a:noFill/>
          </a:ln>
        </p:spPr>
      </p:pic>
      <p:pic>
        <p:nvPicPr>
          <p:cNvPr id="91" name="Google Shape;91;p18"/>
          <p:cNvPicPr preferRelativeResize="0"/>
          <p:nvPr/>
        </p:nvPicPr>
        <p:blipFill>
          <a:blip r:embed="rId4">
            <a:alphaModFix/>
          </a:blip>
          <a:stretch>
            <a:fillRect/>
          </a:stretch>
        </p:blipFill>
        <p:spPr>
          <a:xfrm>
            <a:off x="5104325" y="0"/>
            <a:ext cx="4039675" cy="3029750"/>
          </a:xfrm>
          <a:prstGeom prst="rect">
            <a:avLst/>
          </a:prstGeom>
          <a:noFill/>
          <a:ln>
            <a:noFill/>
          </a:ln>
        </p:spPr>
      </p:pic>
      <p:pic>
        <p:nvPicPr>
          <p:cNvPr id="92" name="Google Shape;92;p18"/>
          <p:cNvPicPr preferRelativeResize="0"/>
          <p:nvPr/>
        </p:nvPicPr>
        <p:blipFill>
          <a:blip r:embed="rId5">
            <a:alphaModFix/>
          </a:blip>
          <a:stretch>
            <a:fillRect/>
          </a:stretch>
        </p:blipFill>
        <p:spPr>
          <a:xfrm>
            <a:off x="2057400" y="3141950"/>
            <a:ext cx="2466975" cy="1847850"/>
          </a:xfrm>
          <a:prstGeom prst="rect">
            <a:avLst/>
          </a:prstGeom>
          <a:noFill/>
          <a:ln>
            <a:noFill/>
          </a:ln>
        </p:spPr>
      </p:pic>
      <p:pic>
        <p:nvPicPr>
          <p:cNvPr id="93" name="Google Shape;93;p18"/>
          <p:cNvPicPr preferRelativeResize="0"/>
          <p:nvPr/>
        </p:nvPicPr>
        <p:blipFill>
          <a:blip r:embed="rId6">
            <a:alphaModFix/>
          </a:blip>
          <a:stretch>
            <a:fillRect/>
          </a:stretch>
        </p:blipFill>
        <p:spPr>
          <a:xfrm>
            <a:off x="4524375" y="2031650"/>
            <a:ext cx="4619625" cy="3079750"/>
          </a:xfrm>
          <a:prstGeom prst="rect">
            <a:avLst/>
          </a:prstGeom>
          <a:noFill/>
          <a:ln>
            <a:noFill/>
          </a:ln>
        </p:spPr>
      </p:pic>
      <p:pic>
        <p:nvPicPr>
          <p:cNvPr id="94" name="Google Shape;94;p18"/>
          <p:cNvPicPr preferRelativeResize="0"/>
          <p:nvPr/>
        </p:nvPicPr>
        <p:blipFill>
          <a:blip r:embed="rId7">
            <a:alphaModFix/>
          </a:blip>
          <a:stretch>
            <a:fillRect/>
          </a:stretch>
        </p:blipFill>
        <p:spPr>
          <a:xfrm>
            <a:off x="0" y="2826987"/>
            <a:ext cx="1681150" cy="2477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778900" y="900175"/>
            <a:ext cx="3463250" cy="4243326"/>
          </a:xfrm>
          <a:prstGeom prst="rect">
            <a:avLst/>
          </a:prstGeom>
          <a:noFill/>
          <a:ln>
            <a:noFill/>
          </a:ln>
        </p:spPr>
      </p:pic>
      <p:pic>
        <p:nvPicPr>
          <p:cNvPr id="100" name="Google Shape;100;p19"/>
          <p:cNvPicPr preferRelativeResize="0"/>
          <p:nvPr/>
        </p:nvPicPr>
        <p:blipFill>
          <a:blip r:embed="rId4">
            <a:alphaModFix/>
          </a:blip>
          <a:stretch>
            <a:fillRect/>
          </a:stretch>
        </p:blipFill>
        <p:spPr>
          <a:xfrm>
            <a:off x="4793425" y="1225450"/>
            <a:ext cx="3650625" cy="3918050"/>
          </a:xfrm>
          <a:prstGeom prst="rect">
            <a:avLst/>
          </a:prstGeom>
          <a:noFill/>
          <a:ln>
            <a:noFill/>
          </a:ln>
        </p:spPr>
      </p:pic>
      <p:sp>
        <p:nvSpPr>
          <p:cNvPr id="101" name="Google Shape;101;p19"/>
          <p:cNvSpPr txBox="1"/>
          <p:nvPr/>
        </p:nvSpPr>
        <p:spPr>
          <a:xfrm>
            <a:off x="361250" y="213300"/>
            <a:ext cx="8344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503795"/>
                </a:solidFill>
                <a:latin typeface="Roboto Condensed"/>
                <a:ea typeface="Roboto Condensed"/>
                <a:cs typeface="Roboto Condensed"/>
                <a:sym typeface="Roboto Condensed"/>
              </a:rPr>
              <a:t>INDÚSTRIAS DE IMAGINÁRIOS DE TECNOLOGIAS$$ ESTÃO EM UM TERRITÓRIO ESPECÍFICO</a:t>
            </a:r>
            <a:endParaRPr b="1" sz="2100">
              <a:solidFill>
                <a:srgbClr val="503795"/>
              </a:solidFill>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990600" y="0"/>
            <a:ext cx="7302497"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1"/>
          <p:cNvPicPr preferRelativeResize="0"/>
          <p:nvPr/>
        </p:nvPicPr>
        <p:blipFill>
          <a:blip r:embed="rId3">
            <a:alphaModFix/>
          </a:blip>
          <a:stretch>
            <a:fillRect/>
          </a:stretch>
        </p:blipFill>
        <p:spPr>
          <a:xfrm>
            <a:off x="1951675" y="0"/>
            <a:ext cx="5351150" cy="870525"/>
          </a:xfrm>
          <a:prstGeom prst="rect">
            <a:avLst/>
          </a:prstGeom>
          <a:noFill/>
          <a:ln>
            <a:noFill/>
          </a:ln>
        </p:spPr>
      </p:pic>
      <p:pic>
        <p:nvPicPr>
          <p:cNvPr id="112" name="Google Shape;112;p21"/>
          <p:cNvPicPr preferRelativeResize="0"/>
          <p:nvPr/>
        </p:nvPicPr>
        <p:blipFill>
          <a:blip r:embed="rId4">
            <a:alphaModFix/>
          </a:blip>
          <a:stretch>
            <a:fillRect/>
          </a:stretch>
        </p:blipFill>
        <p:spPr>
          <a:xfrm>
            <a:off x="304800" y="626175"/>
            <a:ext cx="8444696" cy="4517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